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61"/>
  </p:notesMasterIdLst>
  <p:sldIdLst>
    <p:sldId id="256" r:id="rId2"/>
    <p:sldId id="400" r:id="rId3"/>
    <p:sldId id="401" r:id="rId4"/>
    <p:sldId id="403" r:id="rId5"/>
    <p:sldId id="404" r:id="rId6"/>
    <p:sldId id="405" r:id="rId7"/>
    <p:sldId id="406" r:id="rId8"/>
    <p:sldId id="407" r:id="rId9"/>
    <p:sldId id="408" r:id="rId10"/>
    <p:sldId id="430" r:id="rId11"/>
    <p:sldId id="409" r:id="rId12"/>
    <p:sldId id="410" r:id="rId13"/>
    <p:sldId id="428" r:id="rId14"/>
    <p:sldId id="411" r:id="rId15"/>
    <p:sldId id="412" r:id="rId16"/>
    <p:sldId id="429" r:id="rId17"/>
    <p:sldId id="413" r:id="rId18"/>
    <p:sldId id="414" r:id="rId19"/>
    <p:sldId id="431" r:id="rId20"/>
    <p:sldId id="415" r:id="rId21"/>
    <p:sldId id="416" r:id="rId22"/>
    <p:sldId id="432" r:id="rId23"/>
    <p:sldId id="417" r:id="rId24"/>
    <p:sldId id="418" r:id="rId25"/>
    <p:sldId id="433" r:id="rId26"/>
    <p:sldId id="419" r:id="rId27"/>
    <p:sldId id="420" r:id="rId28"/>
    <p:sldId id="435" r:id="rId29"/>
    <p:sldId id="421" r:id="rId30"/>
    <p:sldId id="422" r:id="rId31"/>
    <p:sldId id="437" r:id="rId32"/>
    <p:sldId id="423" r:id="rId33"/>
    <p:sldId id="424" r:id="rId34"/>
    <p:sldId id="438" r:id="rId35"/>
    <p:sldId id="425" r:id="rId36"/>
    <p:sldId id="439" r:id="rId37"/>
    <p:sldId id="426" r:id="rId38"/>
    <p:sldId id="427" r:id="rId39"/>
    <p:sldId id="402" r:id="rId40"/>
    <p:sldId id="434"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corbat" initials="lc" lastIdx="1" clrIdx="0">
    <p:extLst>
      <p:ext uri="{19B8F6BF-5375-455C-9EA6-DF929625EA0E}">
        <p15:presenceInfo xmlns:p15="http://schemas.microsoft.com/office/powerpoint/2012/main" userId="1f1305f9a5127c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83114" autoAdjust="0"/>
  </p:normalViewPr>
  <p:slideViewPr>
    <p:cSldViewPr snapToGrid="0">
      <p:cViewPr>
        <p:scale>
          <a:sx n="66" d="100"/>
          <a:sy n="66" d="100"/>
        </p:scale>
        <p:origin x="498" y="9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4"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EA018-0C00-482D-83AF-F0D7DD3049EF}" type="datetimeFigureOut">
              <a:rPr lang="fr-FR" smtClean="0"/>
              <a:t>07/09/2017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A6512-2097-442C-BFD9-DF65B39D2DD7}" type="slidenum">
              <a:rPr lang="fr-FR" smtClean="0"/>
              <a:t>‹N°›</a:t>
            </a:fld>
            <a:endParaRPr lang="fr-FR"/>
          </a:p>
        </p:txBody>
      </p:sp>
    </p:spTree>
    <p:extLst>
      <p:ext uri="{BB962C8B-B14F-4D97-AF65-F5344CB8AC3E}">
        <p14:creationId xmlns:p14="http://schemas.microsoft.com/office/powerpoint/2010/main" val="203093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a:t>
            </a:fld>
            <a:endParaRPr lang="fr-FR"/>
          </a:p>
        </p:txBody>
      </p:sp>
    </p:spTree>
    <p:extLst>
      <p:ext uri="{BB962C8B-B14F-4D97-AF65-F5344CB8AC3E}">
        <p14:creationId xmlns:p14="http://schemas.microsoft.com/office/powerpoint/2010/main" val="404176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Trouver</a:t>
            </a:r>
            <a:r>
              <a:rPr lang="fr-FR" baseline="0" dirty="0" smtClean="0"/>
              <a:t> des solution pour segmenter de manière efficace les objets en 2D d’après les scanners</a:t>
            </a:r>
          </a:p>
          <a:p>
            <a:endParaRPr lang="fr-FR" baseline="0" dirty="0" smtClean="0"/>
          </a:p>
          <a:p>
            <a:r>
              <a:rPr lang="fr-FR" baseline="0" dirty="0" smtClean="0"/>
              <a:t>Introduire l’exemple de la tenue de soirée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10</a:t>
            </a:fld>
            <a:endParaRPr lang="fr-FR"/>
          </a:p>
        </p:txBody>
      </p:sp>
    </p:spTree>
    <p:extLst>
      <p:ext uri="{BB962C8B-B14F-4D97-AF65-F5344CB8AC3E}">
        <p14:creationId xmlns:p14="http://schemas.microsoft.com/office/powerpoint/2010/main" val="246232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11</a:t>
            </a:fld>
            <a:endParaRPr lang="fr-FR"/>
          </a:p>
        </p:txBody>
      </p:sp>
    </p:spTree>
    <p:extLst>
      <p:ext uri="{BB962C8B-B14F-4D97-AF65-F5344CB8AC3E}">
        <p14:creationId xmlns:p14="http://schemas.microsoft.com/office/powerpoint/2010/main" val="124953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S’exprime sur [0,1]</a:t>
            </a:r>
          </a:p>
          <a:p>
            <a:r>
              <a:rPr lang="fr-FR" dirty="0" smtClean="0"/>
              <a:t>S = 1-D</a:t>
            </a:r>
          </a:p>
          <a:p>
            <a:endParaRPr lang="fr-FR" dirty="0" smtClean="0"/>
          </a:p>
          <a:p>
            <a:r>
              <a:rPr lang="fr-FR" dirty="0" smtClean="0"/>
              <a:t>Les calculs se basent sur des descripteurs des images</a:t>
            </a:r>
          </a:p>
          <a:p>
            <a:pPr marL="171450" indent="-171450">
              <a:buFont typeface="Wingdings" panose="05000000000000000000" pitchFamily="2" charset="2"/>
              <a:buChar char="Ø"/>
            </a:pPr>
            <a:r>
              <a:rPr lang="fr-FR" dirty="0" smtClean="0"/>
              <a:t>Moyenne asymétrie </a:t>
            </a:r>
            <a:r>
              <a:rPr lang="fr-FR" dirty="0" err="1" smtClean="0"/>
              <a:t>kurtosis</a:t>
            </a:r>
            <a:r>
              <a:rPr lang="fr-FR" dirty="0" smtClean="0"/>
              <a:t> variance</a:t>
            </a:r>
          </a:p>
          <a:p>
            <a:pPr marL="171450" indent="-171450">
              <a:buFont typeface="Wingdings" panose="05000000000000000000" pitchFamily="2" charset="2"/>
              <a:buChar char="Ø"/>
            </a:pPr>
            <a:r>
              <a:rPr lang="fr-FR" dirty="0" smtClean="0"/>
              <a:t>Énergie, corrélation, homogénéité locales, etc.</a:t>
            </a:r>
          </a:p>
          <a:p>
            <a:pPr marL="171450" indent="-171450">
              <a:buFont typeface="Wingdings" panose="05000000000000000000" pitchFamily="2" charset="2"/>
              <a:buChar char="Ø"/>
            </a:pPr>
            <a:r>
              <a:rPr lang="fr-FR" dirty="0" smtClean="0"/>
              <a:t>Fourier, </a:t>
            </a:r>
            <a:r>
              <a:rPr lang="fr-FR" dirty="0" err="1" smtClean="0"/>
              <a:t>Wavelet</a:t>
            </a:r>
            <a:endParaRPr lang="fr-FR" dirty="0" smtClean="0"/>
          </a:p>
          <a:p>
            <a:pPr marL="171450" indent="-171450">
              <a:buFont typeface="Wingdings" panose="05000000000000000000" pitchFamily="2" charset="2"/>
              <a:buChar char="Ø"/>
            </a:pPr>
            <a:r>
              <a:rPr lang="fr-FR" dirty="0" smtClean="0"/>
              <a:t>Centre de</a:t>
            </a:r>
            <a:r>
              <a:rPr lang="fr-FR" baseline="0" dirty="0" smtClean="0"/>
              <a:t> gravité, aire, etc.</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12</a:t>
            </a:fld>
            <a:endParaRPr lang="fr-FR"/>
          </a:p>
        </p:txBody>
      </p:sp>
    </p:spTree>
    <p:extLst>
      <p:ext uri="{BB962C8B-B14F-4D97-AF65-F5344CB8AC3E}">
        <p14:creationId xmlns:p14="http://schemas.microsoft.com/office/powerpoint/2010/main" val="291018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S’exprime sur [0,1]</a:t>
            </a:r>
          </a:p>
          <a:p>
            <a:r>
              <a:rPr lang="fr-FR" dirty="0" smtClean="0"/>
              <a:t>S = 1-D</a:t>
            </a:r>
          </a:p>
          <a:p>
            <a:endParaRPr lang="fr-FR" dirty="0" smtClean="0"/>
          </a:p>
          <a:p>
            <a:r>
              <a:rPr lang="fr-FR" dirty="0" smtClean="0"/>
              <a:t>Les calculs se basent sur des descripteurs des images</a:t>
            </a:r>
          </a:p>
          <a:p>
            <a:pPr marL="171450" indent="-171450">
              <a:buFont typeface="Wingdings" panose="05000000000000000000" pitchFamily="2" charset="2"/>
              <a:buChar char="Ø"/>
            </a:pPr>
            <a:r>
              <a:rPr lang="fr-FR" dirty="0" smtClean="0"/>
              <a:t>Moyenne asymétrie </a:t>
            </a:r>
            <a:r>
              <a:rPr lang="fr-FR" dirty="0" err="1" smtClean="0"/>
              <a:t>kurtosis</a:t>
            </a:r>
            <a:r>
              <a:rPr lang="fr-FR" dirty="0" smtClean="0"/>
              <a:t> variance</a:t>
            </a:r>
          </a:p>
          <a:p>
            <a:pPr marL="171450" indent="-171450">
              <a:buFont typeface="Wingdings" panose="05000000000000000000" pitchFamily="2" charset="2"/>
              <a:buChar char="Ø"/>
            </a:pPr>
            <a:r>
              <a:rPr lang="fr-FR" dirty="0" smtClean="0"/>
              <a:t>Énergie, corrélation, homogénéité locales, etc.</a:t>
            </a:r>
          </a:p>
          <a:p>
            <a:pPr marL="171450" indent="-171450">
              <a:buFont typeface="Wingdings" panose="05000000000000000000" pitchFamily="2" charset="2"/>
              <a:buChar char="Ø"/>
            </a:pPr>
            <a:r>
              <a:rPr lang="fr-FR" dirty="0" smtClean="0"/>
              <a:t>Fourier, </a:t>
            </a:r>
            <a:r>
              <a:rPr lang="fr-FR" dirty="0" err="1" smtClean="0"/>
              <a:t>Wavelet</a:t>
            </a:r>
            <a:endParaRPr lang="fr-FR" dirty="0" smtClean="0"/>
          </a:p>
          <a:p>
            <a:pPr marL="171450" indent="-171450">
              <a:buFont typeface="Wingdings" panose="05000000000000000000" pitchFamily="2" charset="2"/>
              <a:buChar char="Ø"/>
            </a:pPr>
            <a:r>
              <a:rPr lang="fr-FR" dirty="0" smtClean="0"/>
              <a:t>Centre de</a:t>
            </a:r>
            <a:r>
              <a:rPr lang="fr-FR" baseline="0" dirty="0" smtClean="0"/>
              <a:t> gravité, aire, etc.</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13</a:t>
            </a:fld>
            <a:endParaRPr lang="fr-FR"/>
          </a:p>
        </p:txBody>
      </p:sp>
    </p:spTree>
    <p:extLst>
      <p:ext uri="{BB962C8B-B14F-4D97-AF65-F5344CB8AC3E}">
        <p14:creationId xmlns:p14="http://schemas.microsoft.com/office/powerpoint/2010/main" val="407082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Problème complexe</a:t>
            </a:r>
            <a:endParaRPr lang="fr-FR" dirty="0"/>
          </a:p>
          <a:p>
            <a:r>
              <a:rPr lang="fr-FR" dirty="0" smtClean="0"/>
              <a:t>Donner</a:t>
            </a:r>
            <a:r>
              <a:rPr lang="fr-FR" baseline="0" dirty="0" smtClean="0"/>
              <a:t> l’exemple d’adaptation avec la tenue de soirée</a:t>
            </a:r>
            <a:endParaRPr lang="fr-FR" dirty="0" smtClean="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14</a:t>
            </a:fld>
            <a:endParaRPr lang="fr-FR"/>
          </a:p>
        </p:txBody>
      </p:sp>
    </p:spTree>
    <p:extLst>
      <p:ext uri="{BB962C8B-B14F-4D97-AF65-F5344CB8AC3E}">
        <p14:creationId xmlns:p14="http://schemas.microsoft.com/office/powerpoint/2010/main" val="128607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 seuils</a:t>
            </a:r>
            <a:r>
              <a:rPr lang="fr-FR" baseline="0" dirty="0" smtClean="0"/>
              <a:t> sont là pour garantir l’homogénéité de la région</a:t>
            </a:r>
          </a:p>
          <a:p>
            <a:r>
              <a:rPr lang="fr-FR" baseline="0" dirty="0" smtClean="0"/>
              <a:t>Les germes et les seuils vont donc constituer les données de la partie solution de nos cas</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15</a:t>
            </a:fld>
            <a:endParaRPr lang="fr-FR"/>
          </a:p>
        </p:txBody>
      </p:sp>
    </p:spTree>
    <p:extLst>
      <p:ext uri="{BB962C8B-B14F-4D97-AF65-F5344CB8AC3E}">
        <p14:creationId xmlns:p14="http://schemas.microsoft.com/office/powerpoint/2010/main" val="1982309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16</a:t>
            </a:fld>
            <a:endParaRPr lang="fr-FR"/>
          </a:p>
        </p:txBody>
      </p:sp>
    </p:spTree>
    <p:extLst>
      <p:ext uri="{BB962C8B-B14F-4D97-AF65-F5344CB8AC3E}">
        <p14:creationId xmlns:p14="http://schemas.microsoft.com/office/powerpoint/2010/main" val="2449531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Expliquer </a:t>
            </a:r>
          </a:p>
          <a:p>
            <a:r>
              <a:rPr lang="fr-FR" dirty="0" smtClean="0"/>
              <a:t>deux images peuvent être très similaires concernant les informations statistiques de l’image (moyenne, variance, </a:t>
            </a:r>
            <a:r>
              <a:rPr lang="fr-FR" dirty="0" err="1" smtClean="0"/>
              <a:t>kurtosis</a:t>
            </a:r>
            <a:r>
              <a:rPr lang="fr-FR" dirty="0" smtClean="0"/>
              <a:t>, etc.) mais pour autant rien n’indique que la tumeur, le rein et les autres objets à segmenter se trouvent aux mêmes endroits dans les deux cas (le nouveau cas et le cas remémoré)</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17</a:t>
            </a:fld>
            <a:endParaRPr lang="fr-FR"/>
          </a:p>
        </p:txBody>
      </p:sp>
    </p:spTree>
    <p:extLst>
      <p:ext uri="{BB962C8B-B14F-4D97-AF65-F5344CB8AC3E}">
        <p14:creationId xmlns:p14="http://schemas.microsoft.com/office/powerpoint/2010/main" val="1911947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Echographie moins</a:t>
            </a:r>
            <a:r>
              <a:rPr lang="fr-FR" baseline="0" dirty="0" smtClean="0"/>
              <a:t> lourde pour l’enfant</a:t>
            </a:r>
          </a:p>
          <a:p>
            <a:r>
              <a:rPr lang="fr-FR" baseline="0" dirty="0" smtClean="0"/>
              <a:t>Informations vagues quant à la position des organes et de la tumeur</a:t>
            </a:r>
          </a:p>
          <a:p>
            <a:r>
              <a:rPr lang="fr-FR" baseline="0" dirty="0" smtClean="0"/>
              <a:t>Informations stockables dans les en-têtes des scanners</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18</a:t>
            </a:fld>
            <a:endParaRPr lang="fr-FR"/>
          </a:p>
        </p:txBody>
      </p:sp>
    </p:spTree>
    <p:extLst>
      <p:ext uri="{BB962C8B-B14F-4D97-AF65-F5344CB8AC3E}">
        <p14:creationId xmlns:p14="http://schemas.microsoft.com/office/powerpoint/2010/main" val="3244894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Expliquer</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19</a:t>
            </a:fld>
            <a:endParaRPr lang="fr-FR"/>
          </a:p>
        </p:txBody>
      </p:sp>
    </p:spTree>
    <p:extLst>
      <p:ext uri="{BB962C8B-B14F-4D97-AF65-F5344CB8AC3E}">
        <p14:creationId xmlns:p14="http://schemas.microsoft.com/office/powerpoint/2010/main" val="2642639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a:t>
            </a:fld>
            <a:endParaRPr lang="fr-FR"/>
          </a:p>
        </p:txBody>
      </p:sp>
    </p:spTree>
    <p:extLst>
      <p:ext uri="{BB962C8B-B14F-4D97-AF65-F5344CB8AC3E}">
        <p14:creationId xmlns:p14="http://schemas.microsoft.com/office/powerpoint/2010/main" val="2930016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Relations</a:t>
            </a:r>
            <a:r>
              <a:rPr lang="fr-FR" baseline="0" dirty="0" smtClean="0"/>
              <a:t> des objets à segmenter les uns par rapport aux autres, par exemple Tumeur </a:t>
            </a:r>
            <a:r>
              <a:rPr lang="fr-FR" baseline="0" dirty="0" err="1" smtClean="0"/>
              <a:t>aDroiteDe</a:t>
            </a:r>
            <a:r>
              <a:rPr lang="fr-FR" baseline="0" dirty="0" smtClean="0"/>
              <a:t> </a:t>
            </a:r>
            <a:r>
              <a:rPr lang="fr-FR" baseline="0" dirty="0" err="1" smtClean="0"/>
              <a:t>ReinGauche</a:t>
            </a:r>
            <a:endParaRPr lang="fr-FR" baseline="0" dirty="0" smtClean="0"/>
          </a:p>
          <a:p>
            <a:r>
              <a:rPr lang="fr-FR" baseline="0" dirty="0" smtClean="0"/>
              <a:t>Où à chaque fois on a donc besoin d’un point de référence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20</a:t>
            </a:fld>
            <a:endParaRPr lang="fr-FR"/>
          </a:p>
        </p:txBody>
      </p:sp>
    </p:spTree>
    <p:extLst>
      <p:ext uri="{BB962C8B-B14F-4D97-AF65-F5344CB8AC3E}">
        <p14:creationId xmlns:p14="http://schemas.microsoft.com/office/powerpoint/2010/main" val="2044951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21</a:t>
            </a:fld>
            <a:endParaRPr lang="fr-FR"/>
          </a:p>
        </p:txBody>
      </p:sp>
    </p:spTree>
    <p:extLst>
      <p:ext uri="{BB962C8B-B14F-4D97-AF65-F5344CB8AC3E}">
        <p14:creationId xmlns:p14="http://schemas.microsoft.com/office/powerpoint/2010/main" val="17559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Fusion par t-norme (min(</a:t>
            </a:r>
            <a:r>
              <a:rPr lang="fr-FR" dirty="0" err="1" smtClean="0"/>
              <a:t>x,y</a:t>
            </a:r>
            <a:r>
              <a:rPr lang="fr-FR" dirty="0" smtClean="0"/>
              <a:t>))</a:t>
            </a:r>
          </a:p>
          <a:p>
            <a:r>
              <a:rPr lang="fr-FR" dirty="0" smtClean="0"/>
              <a:t>Triplet de </a:t>
            </a:r>
            <a:r>
              <a:rPr lang="fr-FR" dirty="0" err="1" smtClean="0"/>
              <a:t>Zadeh</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22</a:t>
            </a:fld>
            <a:endParaRPr lang="fr-FR"/>
          </a:p>
        </p:txBody>
      </p:sp>
    </p:spTree>
    <p:extLst>
      <p:ext uri="{BB962C8B-B14F-4D97-AF65-F5344CB8AC3E}">
        <p14:creationId xmlns:p14="http://schemas.microsoft.com/office/powerpoint/2010/main" val="4141927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Bibliothèque</a:t>
            </a:r>
            <a:r>
              <a:rPr lang="fr-FR" baseline="0" dirty="0" smtClean="0"/>
              <a:t> de manipulation et de traitement d’images : ImageJ</a:t>
            </a:r>
          </a:p>
          <a:p>
            <a:r>
              <a:rPr lang="fr-FR" baseline="0" dirty="0" smtClean="0"/>
              <a:t>Que j’ai intégrée à un projet Java sous Eclipse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23</a:t>
            </a:fld>
            <a:endParaRPr lang="fr-FR"/>
          </a:p>
        </p:txBody>
      </p:sp>
    </p:spTree>
    <p:extLst>
      <p:ext uri="{BB962C8B-B14F-4D97-AF65-F5344CB8AC3E}">
        <p14:creationId xmlns:p14="http://schemas.microsoft.com/office/powerpoint/2010/main" val="2147513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Germe : </a:t>
            </a:r>
          </a:p>
          <a:p>
            <a:pPr marL="171450" indent="-171450">
              <a:buFont typeface="Wingdings" panose="05000000000000000000" pitchFamily="2" charset="2"/>
              <a:buChar char="Ø"/>
            </a:pPr>
            <a:r>
              <a:rPr lang="fr-FR" baseline="0" dirty="0" smtClean="0"/>
              <a:t>Coordonnées 2D</a:t>
            </a:r>
          </a:p>
          <a:p>
            <a:pPr marL="171450" indent="-171450">
              <a:buFont typeface="Wingdings" panose="05000000000000000000" pitchFamily="2" charset="2"/>
              <a:buChar char="Ø"/>
            </a:pPr>
            <a:r>
              <a:rPr lang="fr-FR" baseline="0" dirty="0" smtClean="0"/>
              <a:t>Couleur</a:t>
            </a:r>
          </a:p>
          <a:p>
            <a:pPr marL="171450" indent="-171450">
              <a:buFont typeface="Wingdings" panose="05000000000000000000" pitchFamily="2" charset="2"/>
              <a:buChar char="Ø"/>
            </a:pPr>
            <a:r>
              <a:rPr lang="fr-FR" baseline="0" dirty="0" smtClean="0"/>
              <a:t>Seuils (un seuil par objet, expliquer pourquoi)</a:t>
            </a:r>
          </a:p>
          <a:p>
            <a:pPr marL="171450" indent="-171450">
              <a:buFont typeface="Wingdings" panose="05000000000000000000" pitchFamily="2" charset="2"/>
              <a:buChar char="Ø"/>
            </a:pPr>
            <a:endParaRPr lang="fr-FR" baseline="0" dirty="0" smtClean="0"/>
          </a:p>
          <a:p>
            <a:pPr marL="0" indent="0">
              <a:buFont typeface="Wingdings" panose="05000000000000000000" pitchFamily="2" charset="2"/>
              <a:buNone/>
            </a:pPr>
            <a:r>
              <a:rPr lang="fr-FR" baseline="0" dirty="0" smtClean="0"/>
              <a:t>Inutiles = pour supprimer les muscles qui gênent</a:t>
            </a:r>
          </a:p>
          <a:p>
            <a:pPr marL="0" indent="0">
              <a:buFont typeface="Wingdings" panose="05000000000000000000" pitchFamily="2" charset="2"/>
              <a:buNone/>
            </a:pPr>
            <a:endParaRPr lang="fr-FR" baseline="0" dirty="0" smtClean="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smtClean="0"/>
              <a:t>Étude statistique réalisée pour déterminer quels descripteurs utiliser (pour infos Image)</a:t>
            </a:r>
          </a:p>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24</a:t>
            </a:fld>
            <a:endParaRPr lang="fr-FR"/>
          </a:p>
        </p:txBody>
      </p:sp>
    </p:spTree>
    <p:extLst>
      <p:ext uri="{BB962C8B-B14F-4D97-AF65-F5344CB8AC3E}">
        <p14:creationId xmlns:p14="http://schemas.microsoft.com/office/powerpoint/2010/main" val="113122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Germe : </a:t>
            </a:r>
          </a:p>
          <a:p>
            <a:pPr marL="171450" indent="-171450">
              <a:buFont typeface="Wingdings" panose="05000000000000000000" pitchFamily="2" charset="2"/>
              <a:buChar char="Ø"/>
            </a:pPr>
            <a:r>
              <a:rPr lang="fr-FR" baseline="0" dirty="0" smtClean="0"/>
              <a:t>Coordonnées 2D</a:t>
            </a:r>
          </a:p>
          <a:p>
            <a:pPr marL="171450" indent="-171450">
              <a:buFont typeface="Wingdings" panose="05000000000000000000" pitchFamily="2" charset="2"/>
              <a:buChar char="Ø"/>
            </a:pPr>
            <a:r>
              <a:rPr lang="fr-FR" baseline="0" dirty="0" smtClean="0"/>
              <a:t>Couleur</a:t>
            </a:r>
          </a:p>
          <a:p>
            <a:pPr marL="171450" indent="-171450">
              <a:buFont typeface="Wingdings" panose="05000000000000000000" pitchFamily="2" charset="2"/>
              <a:buChar char="Ø"/>
            </a:pPr>
            <a:r>
              <a:rPr lang="fr-FR" baseline="0" dirty="0" smtClean="0"/>
              <a:t>Seuils (un seuil par objet, expliquer pourquoi)</a:t>
            </a:r>
          </a:p>
          <a:p>
            <a:pPr marL="171450" indent="-171450">
              <a:buFont typeface="Wingdings" panose="05000000000000000000" pitchFamily="2" charset="2"/>
              <a:buChar char="Ø"/>
            </a:pPr>
            <a:endParaRPr lang="fr-FR" baseline="0" dirty="0" smtClean="0"/>
          </a:p>
          <a:p>
            <a:pPr marL="0" indent="0">
              <a:buFont typeface="Wingdings" panose="05000000000000000000" pitchFamily="2" charset="2"/>
              <a:buNone/>
            </a:pPr>
            <a:r>
              <a:rPr lang="fr-FR" baseline="0" dirty="0" smtClean="0"/>
              <a:t>Inutiles = pour supprimer les muscles qui gênent</a:t>
            </a:r>
          </a:p>
          <a:p>
            <a:pPr marL="0" indent="0">
              <a:buFont typeface="Wingdings" panose="05000000000000000000" pitchFamily="2" charset="2"/>
              <a:buNone/>
            </a:pP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25</a:t>
            </a:fld>
            <a:endParaRPr lang="fr-FR"/>
          </a:p>
        </p:txBody>
      </p:sp>
    </p:spTree>
    <p:extLst>
      <p:ext uri="{BB962C8B-B14F-4D97-AF65-F5344CB8AC3E}">
        <p14:creationId xmlns:p14="http://schemas.microsoft.com/office/powerpoint/2010/main" val="2757778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Version hybride</a:t>
            </a:r>
            <a:r>
              <a:rPr lang="fr-FR" baseline="0" dirty="0" smtClean="0"/>
              <a:t> basée sur </a:t>
            </a:r>
            <a:r>
              <a:rPr lang="fr-FR" baseline="0" dirty="0" err="1" smtClean="0"/>
              <a:t>Perner</a:t>
            </a:r>
            <a:r>
              <a:rPr lang="fr-FR" baseline="0" dirty="0" smtClean="0"/>
              <a:t> + MSSIM (compression d’images)</a:t>
            </a:r>
          </a:p>
          <a:p>
            <a:endParaRPr lang="fr-FR" baseline="0" dirty="0" smtClean="0"/>
          </a:p>
          <a:p>
            <a:r>
              <a:rPr lang="fr-FR" baseline="0" dirty="0" smtClean="0"/>
              <a:t>MSSIM = version améliorée de SSIM utilisée en compression d’images.</a:t>
            </a:r>
          </a:p>
          <a:p>
            <a:r>
              <a:rPr lang="fr-FR" baseline="0" dirty="0" smtClean="0"/>
              <a:t>Elle fait un fenêtrage qui augmente la précision de la mesure</a:t>
            </a:r>
          </a:p>
          <a:p>
            <a:endParaRPr lang="fr-FR" baseline="0" dirty="0" smtClean="0"/>
          </a:p>
          <a:p>
            <a:r>
              <a:rPr lang="fr-FR" baseline="0" dirty="0" smtClean="0"/>
              <a:t>SN se base sur la comparaison des valeurs des descripteurs convertis en binaire</a:t>
            </a:r>
          </a:p>
          <a:p>
            <a:endParaRPr lang="fr-FR" baseline="0" dirty="0" smtClean="0"/>
          </a:p>
          <a:p>
            <a:r>
              <a:rPr lang="fr-FR" baseline="0" dirty="0" smtClean="0"/>
              <a:t>Mon choix a été contraint pour les </a:t>
            </a:r>
            <a:r>
              <a:rPr lang="fr-FR" baseline="0" dirty="0" err="1" smtClean="0"/>
              <a:t>meta-données</a:t>
            </a:r>
            <a:r>
              <a:rPr lang="fr-FR" baseline="0" dirty="0" smtClean="0"/>
              <a:t> car je n’avais pas de données pour tester et comparer</a:t>
            </a:r>
          </a:p>
          <a:p>
            <a:r>
              <a:rPr lang="fr-FR" baseline="0" dirty="0" smtClean="0"/>
              <a:t>J’ai fais une étude statistique de comparaison pour le choix de la formule de la partie Image</a:t>
            </a:r>
          </a:p>
          <a:p>
            <a:endParaRPr lang="fr-FR" baseline="0" dirty="0" smtClean="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26</a:t>
            </a:fld>
            <a:endParaRPr lang="fr-FR"/>
          </a:p>
        </p:txBody>
      </p:sp>
    </p:spTree>
    <p:extLst>
      <p:ext uri="{BB962C8B-B14F-4D97-AF65-F5344CB8AC3E}">
        <p14:creationId xmlns:p14="http://schemas.microsoft.com/office/powerpoint/2010/main" val="2626633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Par rapport aux autres organes : rein et colonne</a:t>
            </a:r>
          </a:p>
          <a:p>
            <a:r>
              <a:rPr lang="fr-FR" dirty="0" smtClean="0"/>
              <a:t>Centre de gravité pour un grain de temps d’exécution</a:t>
            </a:r>
            <a:r>
              <a:rPr lang="fr-FR" baseline="0" dirty="0" smtClean="0"/>
              <a:t> et parce que les résultats sont très semblables </a:t>
            </a:r>
            <a:endParaRPr lang="fr-FR" dirty="0" smtClean="0"/>
          </a:p>
          <a:p>
            <a:r>
              <a:rPr lang="fr-FR" dirty="0" smtClean="0"/>
              <a:t>On utilise les moments géométriques pour le centre de gravité</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27</a:t>
            </a:fld>
            <a:endParaRPr lang="fr-FR"/>
          </a:p>
        </p:txBody>
      </p:sp>
    </p:spTree>
    <p:extLst>
      <p:ext uri="{BB962C8B-B14F-4D97-AF65-F5344CB8AC3E}">
        <p14:creationId xmlns:p14="http://schemas.microsoft.com/office/powerpoint/2010/main" val="3958783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germe est à placer à l’endroit le plus</a:t>
            </a:r>
            <a:r>
              <a:rPr lang="fr-FR" baseline="0" dirty="0" smtClean="0"/>
              <a:t> blanc de l’image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28</a:t>
            </a:fld>
            <a:endParaRPr lang="fr-FR"/>
          </a:p>
        </p:txBody>
      </p:sp>
    </p:spTree>
    <p:extLst>
      <p:ext uri="{BB962C8B-B14F-4D97-AF65-F5344CB8AC3E}">
        <p14:creationId xmlns:p14="http://schemas.microsoft.com/office/powerpoint/2010/main" val="206831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Égalisation d’histogramme</a:t>
            </a:r>
          </a:p>
          <a:p>
            <a:r>
              <a:rPr lang="fr-FR" dirty="0" smtClean="0"/>
              <a:t>Filtre médian</a:t>
            </a:r>
          </a:p>
          <a:p>
            <a:r>
              <a:rPr lang="fr-FR" dirty="0" err="1" smtClean="0"/>
              <a:t>Unshapred</a:t>
            </a:r>
            <a:r>
              <a:rPr lang="fr-FR" dirty="0" smtClean="0"/>
              <a:t> </a:t>
            </a:r>
            <a:r>
              <a:rPr lang="fr-FR" dirty="0" err="1" smtClean="0"/>
              <a:t>mask</a:t>
            </a:r>
            <a:endParaRPr lang="fr-FR" dirty="0" smtClean="0"/>
          </a:p>
          <a:p>
            <a:endParaRPr lang="fr-FR" dirty="0" smtClean="0"/>
          </a:p>
          <a:p>
            <a:r>
              <a:rPr lang="fr-FR" dirty="0" smtClean="0"/>
              <a:t>Qui sont paramétrables et interchangeables, donc on les stocks dans la solution du RàPC</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29</a:t>
            </a:fld>
            <a:endParaRPr lang="fr-FR"/>
          </a:p>
        </p:txBody>
      </p:sp>
    </p:spTree>
    <p:extLst>
      <p:ext uri="{BB962C8B-B14F-4D97-AF65-F5344CB8AC3E}">
        <p14:creationId xmlns:p14="http://schemas.microsoft.com/office/powerpoint/2010/main" val="174455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a:t>
            </a:fld>
            <a:endParaRPr lang="fr-FR"/>
          </a:p>
        </p:txBody>
      </p:sp>
    </p:spTree>
    <p:extLst>
      <p:ext uri="{BB962C8B-B14F-4D97-AF65-F5344CB8AC3E}">
        <p14:creationId xmlns:p14="http://schemas.microsoft.com/office/powerpoint/2010/main" val="3417291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30</a:t>
            </a:fld>
            <a:endParaRPr lang="fr-FR"/>
          </a:p>
        </p:txBody>
      </p:sp>
    </p:spTree>
    <p:extLst>
      <p:ext uri="{BB962C8B-B14F-4D97-AF65-F5344CB8AC3E}">
        <p14:creationId xmlns:p14="http://schemas.microsoft.com/office/powerpoint/2010/main" val="250421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31</a:t>
            </a:fld>
            <a:endParaRPr lang="fr-FR"/>
          </a:p>
        </p:txBody>
      </p:sp>
    </p:spTree>
    <p:extLst>
      <p:ext uri="{BB962C8B-B14F-4D97-AF65-F5344CB8AC3E}">
        <p14:creationId xmlns:p14="http://schemas.microsoft.com/office/powerpoint/2010/main" val="3058969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32</a:t>
            </a:fld>
            <a:endParaRPr lang="fr-FR"/>
          </a:p>
        </p:txBody>
      </p:sp>
    </p:spTree>
    <p:extLst>
      <p:ext uri="{BB962C8B-B14F-4D97-AF65-F5344CB8AC3E}">
        <p14:creationId xmlns:p14="http://schemas.microsoft.com/office/powerpoint/2010/main" val="1464159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33</a:t>
            </a:fld>
            <a:endParaRPr lang="fr-FR"/>
          </a:p>
        </p:txBody>
      </p:sp>
    </p:spTree>
    <p:extLst>
      <p:ext uri="{BB962C8B-B14F-4D97-AF65-F5344CB8AC3E}">
        <p14:creationId xmlns:p14="http://schemas.microsoft.com/office/powerpoint/2010/main" val="3372506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L’adaptation ne se voit pas car c’est juste</a:t>
            </a:r>
            <a:r>
              <a:rPr lang="fr-FR" baseline="0" dirty="0" smtClean="0"/>
              <a:t> un calcul</a:t>
            </a:r>
          </a:p>
          <a:p>
            <a:r>
              <a:rPr lang="fr-FR" baseline="0" dirty="0" smtClean="0"/>
              <a:t>La fermeture est directement faite ici, et n’est pas suffisante pour la tumeur </a:t>
            </a:r>
          </a:p>
          <a:p>
            <a:r>
              <a:rPr lang="fr-FR" baseline="0" dirty="0" smtClean="0"/>
              <a:t>Rein super bon, Tumeur bof</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34</a:t>
            </a:fld>
            <a:endParaRPr lang="fr-FR"/>
          </a:p>
        </p:txBody>
      </p:sp>
    </p:spTree>
    <p:extLst>
      <p:ext uri="{BB962C8B-B14F-4D97-AF65-F5344CB8AC3E}">
        <p14:creationId xmlns:p14="http://schemas.microsoft.com/office/powerpoint/2010/main" val="3105075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35</a:t>
            </a:fld>
            <a:endParaRPr lang="fr-FR"/>
          </a:p>
        </p:txBody>
      </p:sp>
    </p:spTree>
    <p:extLst>
      <p:ext uri="{BB962C8B-B14F-4D97-AF65-F5344CB8AC3E}">
        <p14:creationId xmlns:p14="http://schemas.microsoft.com/office/powerpoint/2010/main" val="380137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36</a:t>
            </a:fld>
            <a:endParaRPr lang="fr-FR"/>
          </a:p>
        </p:txBody>
      </p:sp>
    </p:spTree>
    <p:extLst>
      <p:ext uri="{BB962C8B-B14F-4D97-AF65-F5344CB8AC3E}">
        <p14:creationId xmlns:p14="http://schemas.microsoft.com/office/powerpoint/2010/main" val="2987922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37</a:t>
            </a:fld>
            <a:endParaRPr lang="fr-FR"/>
          </a:p>
        </p:txBody>
      </p:sp>
    </p:spTree>
    <p:extLst>
      <p:ext uri="{BB962C8B-B14F-4D97-AF65-F5344CB8AC3E}">
        <p14:creationId xmlns:p14="http://schemas.microsoft.com/office/powerpoint/2010/main" val="99080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Avantages : pas</a:t>
            </a:r>
            <a:r>
              <a:rPr lang="fr-FR" baseline="0" dirty="0" smtClean="0"/>
              <a:t> besoin d’un énorme quantité de données initialement </a:t>
            </a:r>
            <a:r>
              <a:rPr lang="fr-FR" baseline="0" dirty="0" smtClean="0">
                <a:sym typeface="Wingdings" panose="05000000000000000000" pitchFamily="2" charset="2"/>
              </a:rPr>
              <a:t> pratique dans notre projet</a:t>
            </a:r>
          </a:p>
          <a:p>
            <a:r>
              <a:rPr lang="fr-FR" baseline="0" dirty="0" smtClean="0">
                <a:sym typeface="Wingdings" panose="05000000000000000000" pitchFamily="2" charset="2"/>
              </a:rPr>
              <a:t>Résoudre ders problèmes non généralisables par une théorie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38</a:t>
            </a:fld>
            <a:endParaRPr lang="fr-FR"/>
          </a:p>
        </p:txBody>
      </p:sp>
    </p:spTree>
    <p:extLst>
      <p:ext uri="{BB962C8B-B14F-4D97-AF65-F5344CB8AC3E}">
        <p14:creationId xmlns:p14="http://schemas.microsoft.com/office/powerpoint/2010/main" val="912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Version hybride</a:t>
            </a:r>
            <a:r>
              <a:rPr lang="fr-FR" baseline="0" dirty="0" smtClean="0"/>
              <a:t> basée sur </a:t>
            </a:r>
            <a:r>
              <a:rPr lang="fr-FR" baseline="0" dirty="0" err="1" smtClean="0"/>
              <a:t>Perner</a:t>
            </a:r>
            <a:r>
              <a:rPr lang="fr-FR" baseline="0" dirty="0" smtClean="0"/>
              <a:t> + MSSIM (compression d’images)</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40</a:t>
            </a:fld>
            <a:endParaRPr lang="fr-FR"/>
          </a:p>
        </p:txBody>
      </p:sp>
    </p:spTree>
    <p:extLst>
      <p:ext uri="{BB962C8B-B14F-4D97-AF65-F5344CB8AC3E}">
        <p14:creationId xmlns:p14="http://schemas.microsoft.com/office/powerpoint/2010/main" val="204048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a:t>
            </a:fld>
            <a:endParaRPr lang="fr-FR"/>
          </a:p>
        </p:txBody>
      </p:sp>
    </p:spTree>
    <p:extLst>
      <p:ext uri="{BB962C8B-B14F-4D97-AF65-F5344CB8AC3E}">
        <p14:creationId xmlns:p14="http://schemas.microsoft.com/office/powerpoint/2010/main" val="2031107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41</a:t>
            </a:fld>
            <a:endParaRPr lang="fr-FR"/>
          </a:p>
        </p:txBody>
      </p:sp>
    </p:spTree>
    <p:extLst>
      <p:ext uri="{BB962C8B-B14F-4D97-AF65-F5344CB8AC3E}">
        <p14:creationId xmlns:p14="http://schemas.microsoft.com/office/powerpoint/2010/main" val="2782721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42</a:t>
            </a:fld>
            <a:endParaRPr lang="fr-FR"/>
          </a:p>
        </p:txBody>
      </p:sp>
    </p:spTree>
    <p:extLst>
      <p:ext uri="{BB962C8B-B14F-4D97-AF65-F5344CB8AC3E}">
        <p14:creationId xmlns:p14="http://schemas.microsoft.com/office/powerpoint/2010/main" val="4065937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Mesure de similarité et recherche du cas le plus similaire da	ns la base, ici représenté</a:t>
            </a:r>
            <a:r>
              <a:rPr lang="fr-FR" baseline="0" dirty="0"/>
              <a:t> en Rouge </a:t>
            </a:r>
          </a:p>
          <a:p>
            <a:r>
              <a:rPr lang="fr-FR" baseline="0" dirty="0"/>
              <a:t>On se remémore ensuite la solution du cas le plus similaire</a:t>
            </a:r>
          </a:p>
          <a:p>
            <a:r>
              <a:rPr lang="fr-FR" baseline="0" dirty="0"/>
              <a:t>On adapte cette solution à notre nouveau problème, en modifiant les paramètres par exemple</a:t>
            </a:r>
          </a:p>
          <a:p>
            <a:r>
              <a:rPr lang="fr-FR" baseline="0" dirty="0"/>
              <a:t>On exécute ensuite le programme avec la solution adaptée, et si le résultat du programme est satisfaisant, on stocke le cas </a:t>
            </a:r>
            <a:r>
              <a:rPr lang="fr-FR" baseline="0" dirty="0" err="1"/>
              <a:t>probleme+solution</a:t>
            </a:r>
            <a:r>
              <a:rPr lang="fr-FR" baseline="0" dirty="0"/>
              <a:t> dans la base de cas</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46</a:t>
            </a:fld>
            <a:endParaRPr lang="fr-FR"/>
          </a:p>
        </p:txBody>
      </p:sp>
    </p:spTree>
    <p:extLst>
      <p:ext uri="{BB962C8B-B14F-4D97-AF65-F5344CB8AC3E}">
        <p14:creationId xmlns:p14="http://schemas.microsoft.com/office/powerpoint/2010/main" val="2683747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 image</a:t>
            </a:r>
            <a:r>
              <a:rPr lang="fr-FR" baseline="0" dirty="0"/>
              <a:t> très semblable au nouveau cas mais présentant une tumeur au mauvais endroit est tout de même exploitable pour les seuils de la croissance de régions</a:t>
            </a:r>
          </a:p>
          <a:p>
            <a:r>
              <a:rPr lang="fr-FR" baseline="0" dirty="0"/>
              <a:t>Une image très différente mais ayant une disposition des organes semblable est très utile pour positionner les germes</a:t>
            </a:r>
          </a:p>
          <a:p>
            <a:r>
              <a:rPr lang="fr-FR" baseline="0" dirty="0"/>
              <a:t>Voila pourquoi on fait un double RàPC</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47</a:t>
            </a:fld>
            <a:endParaRPr lang="fr-FR"/>
          </a:p>
        </p:txBody>
      </p:sp>
    </p:spTree>
    <p:extLst>
      <p:ext uri="{BB962C8B-B14F-4D97-AF65-F5344CB8AC3E}">
        <p14:creationId xmlns:p14="http://schemas.microsoft.com/office/powerpoint/2010/main" val="2290015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48</a:t>
            </a:fld>
            <a:endParaRPr lang="fr-FR"/>
          </a:p>
        </p:txBody>
      </p:sp>
    </p:spTree>
    <p:extLst>
      <p:ext uri="{BB962C8B-B14F-4D97-AF65-F5344CB8AC3E}">
        <p14:creationId xmlns:p14="http://schemas.microsoft.com/office/powerpoint/2010/main" val="282614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 savoir que pour le</a:t>
            </a:r>
            <a:r>
              <a:rPr lang="fr-FR" baseline="0" dirty="0"/>
              <a:t> sexe qui n’est pas à priori une donnée métrique on peut définir M = 1, F = 0 par exemple</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50</a:t>
            </a:fld>
            <a:endParaRPr lang="fr-FR"/>
          </a:p>
        </p:txBody>
      </p:sp>
    </p:spTree>
    <p:extLst>
      <p:ext uri="{BB962C8B-B14F-4D97-AF65-F5344CB8AC3E}">
        <p14:creationId xmlns:p14="http://schemas.microsoft.com/office/powerpoint/2010/main" val="3395246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51</a:t>
            </a:fld>
            <a:endParaRPr lang="fr-FR"/>
          </a:p>
        </p:txBody>
      </p:sp>
    </p:spTree>
    <p:extLst>
      <p:ext uri="{BB962C8B-B14F-4D97-AF65-F5344CB8AC3E}">
        <p14:creationId xmlns:p14="http://schemas.microsoft.com/office/powerpoint/2010/main" val="1305106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fr-FR" sz="1200" b="1" dirty="0"/>
              <a:t>Ontologie</a:t>
            </a:r>
            <a:r>
              <a:rPr lang="fr-FR" sz="1200" dirty="0"/>
              <a:t> : « Spécification formelle et explicite d’une conceptualisation partagée »</a:t>
            </a:r>
          </a:p>
          <a:p>
            <a:pPr marL="0" indent="0">
              <a:buNone/>
            </a:pPr>
            <a:r>
              <a:rPr lang="fr-FR" sz="1200" dirty="0"/>
              <a:t>= Représentation des connaissances dans un domaine.</a:t>
            </a:r>
          </a:p>
          <a:p>
            <a:pPr marL="0" indent="0">
              <a:buNone/>
            </a:pPr>
            <a:endParaRPr lang="fr-FR" sz="1200" dirty="0"/>
          </a:p>
          <a:p>
            <a:pPr marL="0" indent="0">
              <a:buNone/>
            </a:pPr>
            <a:r>
              <a:rPr lang="fr-FR" sz="1200" dirty="0"/>
              <a:t>Si</a:t>
            </a:r>
            <a:r>
              <a:rPr lang="fr-FR" sz="1200" baseline="0" dirty="0"/>
              <a:t> on a comme information « Tumeur </a:t>
            </a:r>
            <a:r>
              <a:rPr lang="fr-FR" sz="1200" baseline="0" dirty="0" err="1"/>
              <a:t>aGaucheDe</a:t>
            </a:r>
            <a:r>
              <a:rPr lang="fr-FR" sz="1200" baseline="0" dirty="0"/>
              <a:t> Colonne » « Tumeur </a:t>
            </a:r>
            <a:r>
              <a:rPr lang="fr-FR" sz="1200" baseline="0" dirty="0" err="1"/>
              <a:t>aDroiteDe</a:t>
            </a:r>
            <a:r>
              <a:rPr lang="fr-FR" sz="1200" baseline="0" dirty="0"/>
              <a:t> </a:t>
            </a:r>
            <a:r>
              <a:rPr lang="fr-FR" sz="1200" baseline="0" dirty="0" err="1"/>
              <a:t>ReinDroit</a:t>
            </a:r>
            <a:r>
              <a:rPr lang="fr-FR" sz="1200" baseline="0" dirty="0"/>
              <a:t> » « Tumeur </a:t>
            </a:r>
            <a:r>
              <a:rPr lang="fr-FR" sz="1200" baseline="0" dirty="0" err="1"/>
              <a:t>procheDe</a:t>
            </a:r>
            <a:r>
              <a:rPr lang="fr-FR" sz="1200" baseline="0" dirty="0"/>
              <a:t> Colonne »</a:t>
            </a:r>
          </a:p>
          <a:p>
            <a:pPr marL="0" indent="0">
              <a:buNone/>
            </a:pPr>
            <a:r>
              <a:rPr lang="fr-FR" sz="1200" baseline="0" dirty="0"/>
              <a:t>On va pouvoir comparer cela à un autre cas similaire mais formé comme suit : « Tumeur </a:t>
            </a:r>
            <a:r>
              <a:rPr lang="fr-FR" sz="1200" baseline="0" dirty="0" err="1"/>
              <a:t>aDoiteDe</a:t>
            </a:r>
            <a:r>
              <a:rPr lang="fr-FR" sz="1200" baseline="0" dirty="0"/>
              <a:t> </a:t>
            </a:r>
            <a:r>
              <a:rPr lang="fr-FR" sz="1200" baseline="0" dirty="0" err="1"/>
              <a:t>ReinDroit</a:t>
            </a:r>
            <a:r>
              <a:rPr lang="fr-FR" sz="1200" baseline="0" dirty="0"/>
              <a:t> » « Tumeur </a:t>
            </a:r>
            <a:r>
              <a:rPr lang="fr-FR" sz="1200" baseline="0" dirty="0" err="1"/>
              <a:t>MoyennementProcheDe</a:t>
            </a:r>
            <a:r>
              <a:rPr lang="fr-FR" sz="1200" baseline="0" dirty="0"/>
              <a:t> </a:t>
            </a:r>
            <a:r>
              <a:rPr lang="fr-FR" sz="1200" baseline="0" dirty="0" err="1"/>
              <a:t>ReinDroit</a:t>
            </a:r>
            <a:r>
              <a:rPr lang="fr-FR" sz="1200" baseline="0" dirty="0"/>
              <a:t> »</a:t>
            </a:r>
          </a:p>
          <a:p>
            <a:pPr marL="0" indent="0">
              <a:buNone/>
            </a:pPr>
            <a:r>
              <a:rPr lang="fr-FR" sz="1200" baseline="0" dirty="0"/>
              <a:t>Qui donne environ la même </a:t>
            </a:r>
            <a:r>
              <a:rPr lang="fr-FR" sz="1200" baseline="0" dirty="0" err="1"/>
              <a:t>chôse</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52</a:t>
            </a:fld>
            <a:endParaRPr lang="fr-FR"/>
          </a:p>
        </p:txBody>
      </p:sp>
    </p:spTree>
    <p:extLst>
      <p:ext uri="{BB962C8B-B14F-4D97-AF65-F5344CB8AC3E}">
        <p14:creationId xmlns:p14="http://schemas.microsoft.com/office/powerpoint/2010/main" val="634234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Fusion de relations spatiales</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53</a:t>
            </a:fld>
            <a:endParaRPr lang="fr-FR"/>
          </a:p>
        </p:txBody>
      </p:sp>
    </p:spTree>
    <p:extLst>
      <p:ext uri="{BB962C8B-B14F-4D97-AF65-F5344CB8AC3E}">
        <p14:creationId xmlns:p14="http://schemas.microsoft.com/office/powerpoint/2010/main" val="4195502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Après une itération des voisin direct on recommence avec les voisions à deux crans, trois crans, etc.</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54</a:t>
            </a:fld>
            <a:endParaRPr lang="fr-FR"/>
          </a:p>
        </p:txBody>
      </p:sp>
    </p:spTree>
    <p:extLst>
      <p:ext uri="{BB962C8B-B14F-4D97-AF65-F5344CB8AC3E}">
        <p14:creationId xmlns:p14="http://schemas.microsoft.com/office/powerpoint/2010/main" val="298781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SAIAD</a:t>
            </a:r>
            <a:r>
              <a:rPr lang="fr-FR" baseline="0" dirty="0" smtClean="0"/>
              <a:t> : </a:t>
            </a:r>
            <a:r>
              <a:rPr lang="fr-FR" dirty="0" smtClean="0"/>
              <a:t>Segmentation Automatique de reins tumoraux chez l’enfant par Intelligence Artificielle Distribuée</a:t>
            </a:r>
          </a:p>
          <a:p>
            <a:r>
              <a:rPr lang="fr-FR" dirty="0" smtClean="0"/>
              <a:t>Tumeur : Dire que c’est le cancer le plus fréquent</a:t>
            </a:r>
            <a:r>
              <a:rPr lang="fr-FR" baseline="0" dirty="0" smtClean="0"/>
              <a:t> au niveau de l’abdomen chez l’enfant</a:t>
            </a:r>
          </a:p>
          <a:p>
            <a:r>
              <a:rPr lang="fr-FR" baseline="0" dirty="0" smtClean="0"/>
              <a:t>Chronophage : Les chirurgiens étudient 250 coupes de l’abdomen pour visualiser la tumeur en entier</a:t>
            </a:r>
          </a:p>
          <a:p>
            <a:r>
              <a:rPr lang="fr-FR" dirty="0" smtClean="0"/>
              <a:t>Définir la segmentation : attribuer à chaque</a:t>
            </a:r>
            <a:r>
              <a:rPr lang="fr-FR" baseline="0" dirty="0" smtClean="0"/>
              <a:t> pixel une unique région correspondant à un objet</a:t>
            </a:r>
            <a:endParaRPr lang="fr-FR" dirty="0" smtClean="0"/>
          </a:p>
          <a:p>
            <a:r>
              <a:rPr lang="fr-FR" dirty="0" smtClean="0"/>
              <a:t>Objectif : segmentation</a:t>
            </a:r>
            <a:r>
              <a:rPr lang="fr-FR" baseline="0" dirty="0" smtClean="0"/>
              <a:t> 2D puis reconstruction en 3D</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5</a:t>
            </a:fld>
            <a:endParaRPr lang="fr-FR"/>
          </a:p>
        </p:txBody>
      </p:sp>
    </p:spTree>
    <p:extLst>
      <p:ext uri="{BB962C8B-B14F-4D97-AF65-F5344CB8AC3E}">
        <p14:creationId xmlns:p14="http://schemas.microsoft.com/office/powerpoint/2010/main" val="1873109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55</a:t>
            </a:fld>
            <a:endParaRPr lang="fr-FR"/>
          </a:p>
        </p:txBody>
      </p:sp>
    </p:spTree>
    <p:extLst>
      <p:ext uri="{BB962C8B-B14F-4D97-AF65-F5344CB8AC3E}">
        <p14:creationId xmlns:p14="http://schemas.microsoft.com/office/powerpoint/2010/main" val="3888882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Sans suppression des muscles la tumeur se propagerait sur les muscles</a:t>
            </a:r>
          </a:p>
          <a:p>
            <a:r>
              <a:rPr lang="fr-FR" baseline="0" dirty="0"/>
              <a:t>Des post traitements sont à envisager bien entendu</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56</a:t>
            </a:fld>
            <a:endParaRPr lang="fr-FR"/>
          </a:p>
        </p:txBody>
      </p:sp>
    </p:spTree>
    <p:extLst>
      <p:ext uri="{BB962C8B-B14F-4D97-AF65-F5344CB8AC3E}">
        <p14:creationId xmlns:p14="http://schemas.microsoft.com/office/powerpoint/2010/main" val="889007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57</a:t>
            </a:fld>
            <a:endParaRPr lang="fr-FR"/>
          </a:p>
        </p:txBody>
      </p:sp>
    </p:spTree>
    <p:extLst>
      <p:ext uri="{BB962C8B-B14F-4D97-AF65-F5344CB8AC3E}">
        <p14:creationId xmlns:p14="http://schemas.microsoft.com/office/powerpoint/2010/main" val="28443663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Sans adaptation le germe</a:t>
            </a:r>
            <a:r>
              <a:rPr lang="fr-FR" baseline="0" dirty="0"/>
              <a:t> se trouve dans la tumeur donc le résultat est totalement faux.</a:t>
            </a:r>
            <a:br>
              <a:rPr lang="fr-FR" baseline="0" dirty="0"/>
            </a:br>
            <a:r>
              <a:rPr lang="fr-FR" baseline="0" dirty="0"/>
              <a:t>Avec adaptation même si il manque du rein, c’est déjà beaucoup mieux</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58</a:t>
            </a:fld>
            <a:endParaRPr lang="fr-FR"/>
          </a:p>
        </p:txBody>
      </p:sp>
    </p:spTree>
    <p:extLst>
      <p:ext uri="{BB962C8B-B14F-4D97-AF65-F5344CB8AC3E}">
        <p14:creationId xmlns:p14="http://schemas.microsoft.com/office/powerpoint/2010/main" val="1156509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59</a:t>
            </a:fld>
            <a:endParaRPr lang="fr-FR"/>
          </a:p>
        </p:txBody>
      </p:sp>
    </p:spTree>
    <p:extLst>
      <p:ext uri="{BB962C8B-B14F-4D97-AF65-F5344CB8AC3E}">
        <p14:creationId xmlns:p14="http://schemas.microsoft.com/office/powerpoint/2010/main" val="300349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Chaque</a:t>
            </a:r>
            <a:r>
              <a:rPr lang="fr-FR" baseline="0" dirty="0" smtClean="0"/>
              <a:t> partie a une tâche</a:t>
            </a:r>
          </a:p>
          <a:p>
            <a:r>
              <a:rPr lang="fr-FR" baseline="0" dirty="0" smtClean="0"/>
              <a:t>Rôle du FEMTO-ST : </a:t>
            </a:r>
            <a:r>
              <a:rPr lang="fr-FR" dirty="0" smtClean="0"/>
              <a:t>de l’art et l’implémentation des techniques de segmentation d’images médicales par Intelligence Artificielle (IA).</a:t>
            </a:r>
          </a:p>
          <a:p>
            <a:r>
              <a:rPr lang="fr-FR" dirty="0" smtClean="0"/>
              <a:t>CHRU fourni les images scanners et les données</a:t>
            </a:r>
            <a:r>
              <a:rPr lang="fr-FR" baseline="0" dirty="0" smtClean="0"/>
              <a:t> patient</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6</a:t>
            </a:fld>
            <a:endParaRPr lang="fr-FR"/>
          </a:p>
        </p:txBody>
      </p:sp>
    </p:spTree>
    <p:extLst>
      <p:ext uri="{BB962C8B-B14F-4D97-AF65-F5344CB8AC3E}">
        <p14:creationId xmlns:p14="http://schemas.microsoft.com/office/powerpoint/2010/main" val="184229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 conclusion : tumeur </a:t>
            </a:r>
            <a:r>
              <a:rPr lang="fr-FR" dirty="0" err="1" smtClean="0"/>
              <a:t>bcp</a:t>
            </a:r>
            <a:r>
              <a:rPr lang="fr-FR" dirty="0" smtClean="0"/>
              <a:t> plus complexe à segmenter que d’autres structures du</a:t>
            </a:r>
            <a:r>
              <a:rPr lang="fr-FR" baseline="0" dirty="0" smtClean="0"/>
              <a:t> corps humain (ex: cerveau)</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7</a:t>
            </a:fld>
            <a:endParaRPr lang="fr-FR"/>
          </a:p>
        </p:txBody>
      </p:sp>
    </p:spTree>
    <p:extLst>
      <p:ext uri="{BB962C8B-B14F-4D97-AF65-F5344CB8AC3E}">
        <p14:creationId xmlns:p14="http://schemas.microsoft.com/office/powerpoint/2010/main" val="368164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Trouver</a:t>
            </a:r>
            <a:r>
              <a:rPr lang="fr-FR" baseline="0" dirty="0" smtClean="0"/>
              <a:t> des solution pour segmenter de manière efficace les objets en 2D d’après les scanners</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8</a:t>
            </a:fld>
            <a:endParaRPr lang="fr-FR"/>
          </a:p>
        </p:txBody>
      </p:sp>
    </p:spTree>
    <p:extLst>
      <p:ext uri="{BB962C8B-B14F-4D97-AF65-F5344CB8AC3E}">
        <p14:creationId xmlns:p14="http://schemas.microsoft.com/office/powerpoint/2010/main" val="93845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Trouver</a:t>
            </a:r>
            <a:r>
              <a:rPr lang="fr-FR" baseline="0" dirty="0" smtClean="0"/>
              <a:t> des solution pour segmenter de manière efficace les objets en 2D d’après les scanners</a:t>
            </a:r>
          </a:p>
          <a:p>
            <a:endParaRPr lang="fr-FR" baseline="0" dirty="0" smtClean="0"/>
          </a:p>
          <a:p>
            <a:r>
              <a:rPr lang="fr-FR" baseline="0" dirty="0" smtClean="0"/>
              <a:t>Introduire l’exemple de la tenue de soirée</a:t>
            </a:r>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9</a:t>
            </a:fld>
            <a:endParaRPr lang="fr-FR"/>
          </a:p>
        </p:txBody>
      </p:sp>
    </p:spTree>
    <p:extLst>
      <p:ext uri="{BB962C8B-B14F-4D97-AF65-F5344CB8AC3E}">
        <p14:creationId xmlns:p14="http://schemas.microsoft.com/office/powerpoint/2010/main" val="44437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7924CA4C-D5FA-46DA-A097-32C49B2C45A3}" type="datetime1">
              <a:rPr lang="fr-FR" smtClean="0"/>
              <a:t>07/09/2017</a:t>
            </a:fld>
            <a:endParaRPr lang="fr-FR"/>
          </a:p>
        </p:txBody>
      </p:sp>
      <p:sp>
        <p:nvSpPr>
          <p:cNvPr id="5" name="Footer Placeholder 4"/>
          <p:cNvSpPr>
            <a:spLocks noGrp="1"/>
          </p:cNvSpPr>
          <p:nvPr>
            <p:ph type="ftr" sz="quarter" idx="11"/>
          </p:nvPr>
        </p:nvSpPr>
        <p:spPr>
          <a:xfrm>
            <a:off x="5332412" y="5883275"/>
            <a:ext cx="4324044" cy="365125"/>
          </a:xfrm>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94565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052DB08-2D51-441F-9BB9-9149439D2C64}" type="datetime1">
              <a:rPr lang="fr-FR" smtClean="0"/>
              <a:t>07/09/2017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377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651585F-EF11-4B6B-9A22-8385FCCDBF99}"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4249955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69D6CFA-E0CA-43E9-ACBA-78A8471737B1}"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440107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73C5A-DEF6-41EC-B7E9-803E145F39C4}"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618720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C6D73B9-B08A-4F87-B8A6-BB1FE224823E}"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035398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64F60A1-1F22-47EC-BC42-A53C12173354}"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251383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076CCA9-5274-4056-86E1-8218A0B6F04A}"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50366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F8C318C-84A1-4319-B9AF-D0D23A31EF65}"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5874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1F85644A-5489-44A3-8AE9-4D8AFCD66BFE}"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951856" y="5867131"/>
            <a:ext cx="551167" cy="365125"/>
          </a:xfrm>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818125558"/>
      </p:ext>
    </p:extLst>
  </p:cSld>
  <p:clrMapOvr>
    <a:masterClrMapping/>
  </p:clrMapOvr>
  <p:extLst mod="1">
    <p:ext uri="{DCECCB84-F9BA-43D5-87BE-67443E8EF086}">
      <p15:sldGuideLst xmlns:p15="http://schemas.microsoft.com/office/powerpoint/2012/main">
        <p15:guide id="1" orient="horz" pos="1162"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E83C2E4-D321-4D27-A7A5-C51F17DE5A37}" type="datetime1">
              <a:rPr lang="fr-FR" smtClean="0"/>
              <a:t>07/09/2017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78940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B85F2EF-59E7-4C49-BD63-6E07F39D4C12}" type="datetime1">
              <a:rPr lang="fr-FR" smtClean="0"/>
              <a:t>07/09/2017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340265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9374FF5-E02D-4A53-8D7B-72E28357A210}" type="datetime1">
              <a:rPr lang="fr-FR" smtClean="0"/>
              <a:t>07/09/2017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47639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4D84DA3-7F95-44DC-93F0-12E3F885029E}" type="datetime1">
              <a:rPr lang="fr-FR" smtClean="0"/>
              <a:t>07/09/2017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4297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7F015-1E6B-4DB4-86BC-AC0BAFCC4F17}" type="datetime1">
              <a:rPr lang="fr-FR" smtClean="0"/>
              <a:t>07/09/2017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48573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82C59DA-B769-4198-9BFF-60BCA8E07FAD}" type="datetime1">
              <a:rPr lang="fr-FR" smtClean="0"/>
              <a:t>07/09/2017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90553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6B31682C-AF80-4E2A-9A8F-59554EB4DDF2}" type="datetime1">
              <a:rPr lang="fr-FR" smtClean="0"/>
              <a:t>07/09/2017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527764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76000"/>
                <a:satMod val="180000"/>
              </a:schemeClr>
              <a:schemeClr val="bg2">
                <a:tint val="80000"/>
                <a:satMod val="120000"/>
                <a:lumMod val="180000"/>
              </a:schemeClr>
            </a:duotone>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627612" y="0"/>
            <a:ext cx="1636777" cy="6858001"/>
            <a:chOff x="1320800" y="0"/>
            <a:chExt cx="2436813" cy="6858001"/>
          </a:xfrm>
        </p:grpSpPr>
        <p:sp>
          <p:nvSpPr>
            <p:cNvPr id="8" name="Freeform 6"/>
            <p:cNvSpPr/>
            <p:nvPr/>
          </p:nvSpPr>
          <p:spPr bwMode="auto">
            <a:xfrm>
              <a:off x="1627187" y="0"/>
              <a:ext cx="1188597"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93FF38-3BD8-4214-8E18-586DF47AAAC5}" type="datetime1">
              <a:rPr lang="fr-FR" smtClean="0"/>
              <a:t>07/09/2017</a:t>
            </a:fld>
            <a:endParaRPr lang="fr-F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C07D1D-9040-46BE-96F9-BC33D0812D1B}" type="slidenum">
              <a:rPr lang="fr-FR" smtClean="0"/>
              <a:t>‹N°›</a:t>
            </a:fld>
            <a:endParaRPr lang="fr-FR"/>
          </a:p>
        </p:txBody>
      </p:sp>
    </p:spTree>
    <p:extLst>
      <p:ext uri="{BB962C8B-B14F-4D97-AF65-F5344CB8AC3E}">
        <p14:creationId xmlns:p14="http://schemas.microsoft.com/office/powerpoint/2010/main" val="262349533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package" Target="../embeddings/Feuille_de_calcul_Microsoft_Excel3.xlsx"/><Relationship Id="rId3" Type="http://schemas.openxmlformats.org/officeDocument/2006/relationships/notesSlide" Target="../notesSlides/notesSlide49.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Feuille_de_calcul_Microsoft_Excel2.xlsx"/><Relationship Id="rId11" Type="http://schemas.openxmlformats.org/officeDocument/2006/relationships/image" Target="../media/image52.emf"/><Relationship Id="rId5" Type="http://schemas.openxmlformats.org/officeDocument/2006/relationships/image" Target="../media/image49.emf"/><Relationship Id="rId10" Type="http://schemas.openxmlformats.org/officeDocument/2006/relationships/package" Target="../embeddings/Feuille_de_calcul_Microsoft_Excel4.xlsx"/><Relationship Id="rId4" Type="http://schemas.openxmlformats.org/officeDocument/2006/relationships/package" Target="../embeddings/Feuille_de_calcul_Microsoft_Excel1.xlsx"/><Relationship Id="rId9" Type="http://schemas.openxmlformats.org/officeDocument/2006/relationships/image" Target="../media/image51.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EC328EC-1AC0-4A28-A153-3332344989BC}"/>
              </a:ext>
            </a:extLst>
          </p:cNvPr>
          <p:cNvSpPr>
            <a:spLocks noGrp="1"/>
          </p:cNvSpPr>
          <p:nvPr>
            <p:ph type="ctrTitle"/>
          </p:nvPr>
        </p:nvSpPr>
        <p:spPr>
          <a:xfrm>
            <a:off x="2826499" y="2205070"/>
            <a:ext cx="9034943" cy="1424609"/>
          </a:xfrm>
        </p:spPr>
        <p:txBody>
          <a:bodyPr>
            <a:normAutofit fontScale="90000"/>
          </a:bodyPr>
          <a:lstStyle/>
          <a:p>
            <a:pPr algn="ctr"/>
            <a:r>
              <a:rPr lang="fr-FR" sz="4000" b="1" dirty="0" smtClean="0">
                <a:latin typeface="Calibri" panose="020F0502020204030204" pitchFamily="34" charset="0"/>
                <a:ea typeface="Arimo" panose="020B0604020202020204" pitchFamily="34" charset="0"/>
                <a:cs typeface="Calibri" panose="020F0502020204030204" pitchFamily="34" charset="0"/>
              </a:rPr>
              <a:t>Démonstrateur basé sur le Raisonnement à Partir de Cas (Intelligence Artificielle) pour l’aide au traitement d’images médicales du cancer du rein chez l’enfant</a:t>
            </a:r>
            <a:endParaRPr lang="fr-FR" sz="4000" b="1" dirty="0">
              <a:latin typeface="Calibri" panose="020F0502020204030204" pitchFamily="34" charset="0"/>
              <a:ea typeface="Arimo" panose="020B0604020202020204" pitchFamily="34" charset="0"/>
              <a:cs typeface="Calibri" panose="020F0502020204030204" pitchFamily="34" charset="0"/>
            </a:endParaRPr>
          </a:p>
        </p:txBody>
      </p:sp>
      <p:sp>
        <p:nvSpPr>
          <p:cNvPr id="5" name="Sous-titre 2">
            <a:extLst>
              <a:ext uri="{FF2B5EF4-FFF2-40B4-BE49-F238E27FC236}">
                <a16:creationId xmlns="" xmlns:a16="http://schemas.microsoft.com/office/drawing/2014/main" id="{641FC83D-FB37-412C-A021-44712CE3D9A2}"/>
              </a:ext>
            </a:extLst>
          </p:cNvPr>
          <p:cNvSpPr txBox="1">
            <a:spLocks/>
          </p:cNvSpPr>
          <p:nvPr/>
        </p:nvSpPr>
        <p:spPr>
          <a:xfrm>
            <a:off x="3785110" y="4400342"/>
            <a:ext cx="7766936" cy="1087008"/>
          </a:xfrm>
          <a:prstGeom prst="rect">
            <a:avLst/>
          </a:prstGeom>
        </p:spPr>
        <p:txBody>
          <a:bodyPr vert="horz" lIns="91440" tIns="45720" rIns="91440" bIns="45720" rtlCol="0" anchor="t">
            <a:normAutofit fontScale="850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fr-FR" sz="2400" dirty="0" smtClean="0">
                <a:solidFill>
                  <a:schemeClr val="tx1">
                    <a:lumMod val="65000"/>
                    <a:lumOff val="35000"/>
                  </a:schemeClr>
                </a:solidFill>
                <a:latin typeface="Calibri" panose="020F0502020204030204" pitchFamily="34" charset="0"/>
                <a:cs typeface="Calibri" panose="020F0502020204030204" pitchFamily="34" charset="0"/>
              </a:rPr>
              <a:t>Thibault DELAVELLE – Master IPAC Université de Lorraine</a:t>
            </a:r>
          </a:p>
          <a:p>
            <a:pPr algn="ctr"/>
            <a:r>
              <a:rPr lang="fr-FR" sz="2400" dirty="0" smtClean="0">
                <a:solidFill>
                  <a:schemeClr val="tx1">
                    <a:lumMod val="65000"/>
                    <a:lumOff val="35000"/>
                  </a:schemeClr>
                </a:solidFill>
                <a:latin typeface="Calibri" panose="020F0502020204030204" pitchFamily="34" charset="0"/>
                <a:cs typeface="Calibri" panose="020F0502020204030204" pitchFamily="34" charset="0"/>
              </a:rPr>
              <a:t>Encadrant : M. Julien </a:t>
            </a:r>
            <a:r>
              <a:rPr lang="fr-FR" sz="2400" dirty="0" err="1" smtClean="0">
                <a:solidFill>
                  <a:schemeClr val="tx1">
                    <a:lumMod val="65000"/>
                    <a:lumOff val="35000"/>
                  </a:schemeClr>
                </a:solidFill>
                <a:latin typeface="Calibri" panose="020F0502020204030204" pitchFamily="34" charset="0"/>
                <a:cs typeface="Calibri" panose="020F0502020204030204" pitchFamily="34" charset="0"/>
              </a:rPr>
              <a:t>Henriet</a:t>
            </a:r>
            <a:r>
              <a:rPr lang="fr-FR" sz="2400" dirty="0" smtClean="0">
                <a:solidFill>
                  <a:schemeClr val="tx1">
                    <a:lumMod val="65000"/>
                    <a:lumOff val="35000"/>
                  </a:schemeClr>
                </a:solidFill>
                <a:latin typeface="Calibri" panose="020F0502020204030204" pitchFamily="34" charset="0"/>
                <a:cs typeface="Calibri" panose="020F0502020204030204" pitchFamily="34" charset="0"/>
              </a:rPr>
              <a:t> – Femto-ST</a:t>
            </a:r>
          </a:p>
          <a:p>
            <a:pPr algn="ctr"/>
            <a:r>
              <a:rPr lang="fr-FR" sz="2400" dirty="0" smtClean="0">
                <a:solidFill>
                  <a:schemeClr val="tx1">
                    <a:lumMod val="65000"/>
                    <a:lumOff val="35000"/>
                  </a:schemeClr>
                </a:solidFill>
                <a:latin typeface="Calibri" panose="020F0502020204030204" pitchFamily="34" charset="0"/>
                <a:cs typeface="Calibri" panose="020F0502020204030204" pitchFamily="34" charset="0"/>
              </a:rPr>
              <a:t>13 septembre 2017</a:t>
            </a:r>
            <a:endParaRPr lang="fr-FR" sz="24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2138" y="130884"/>
            <a:ext cx="1692881" cy="539134"/>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8963" y="0"/>
            <a:ext cx="2486346" cy="800903"/>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4" y="5321963"/>
            <a:ext cx="1439791" cy="521663"/>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1848" y="107688"/>
            <a:ext cx="693215" cy="693215"/>
          </a:xfrm>
          <a:prstGeom prst="rect">
            <a:avLst/>
          </a:prstGeom>
        </p:spPr>
      </p:pic>
      <p:pic>
        <p:nvPicPr>
          <p:cNvPr id="16" name="Imag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635" y="4309249"/>
            <a:ext cx="818835" cy="634597"/>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635" y="6116799"/>
            <a:ext cx="1653971" cy="578890"/>
          </a:xfrm>
          <a:prstGeom prst="rect">
            <a:avLst/>
          </a:prstGeom>
        </p:spPr>
      </p:pic>
    </p:spTree>
    <p:extLst>
      <p:ext uri="{BB962C8B-B14F-4D97-AF65-F5344CB8AC3E}">
        <p14:creationId xmlns:p14="http://schemas.microsoft.com/office/powerpoint/2010/main" val="2838565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19" name="Rectangle 18"/>
          <p:cNvSpPr/>
          <p:nvPr/>
        </p:nvSpPr>
        <p:spPr>
          <a:xfrm>
            <a:off x="1657295" y="1825810"/>
            <a:ext cx="4094451" cy="4704081"/>
          </a:xfrm>
          <a:prstGeom prst="rect">
            <a:avLst/>
          </a:prstGeom>
          <a:solidFill>
            <a:schemeClr val="accent1">
              <a:lumMod val="40000"/>
              <a:lumOff val="6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7238203" y="1813146"/>
            <a:ext cx="4094451" cy="4704081"/>
          </a:xfrm>
          <a:prstGeom prst="rect">
            <a:avLst/>
          </a:prstGeom>
          <a:solidFill>
            <a:schemeClr val="accent1">
              <a:lumMod val="40000"/>
              <a:lumOff val="6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Autofit/>
          </a:bodyPr>
          <a:lstStyle/>
          <a:p>
            <a:pPr marL="0" indent="0">
              <a:buNone/>
            </a:pPr>
            <a:r>
              <a:rPr lang="fr-FR" dirty="0" smtClean="0"/>
              <a:t>Exemple de système à RàPC : tenue de soirée</a:t>
            </a:r>
          </a:p>
          <a:p>
            <a:pPr marL="0" indent="0">
              <a:buNone/>
            </a:pPr>
            <a:endParaRPr lang="fr-FR" dirty="0" smtClean="0"/>
          </a:p>
          <a:p>
            <a:pPr marL="0" indent="0">
              <a:buNone/>
            </a:pPr>
            <a:r>
              <a:rPr lang="fr-FR" dirty="0" smtClean="0"/>
              <a:t>			</a:t>
            </a:r>
            <a:r>
              <a:rPr lang="fr-FR" b="1" dirty="0" smtClean="0"/>
              <a:t>Problème</a:t>
            </a:r>
            <a:r>
              <a:rPr lang="fr-FR" dirty="0" smtClean="0"/>
              <a:t>										</a:t>
            </a:r>
            <a:r>
              <a:rPr lang="fr-FR" b="1" dirty="0" smtClean="0"/>
              <a:t>Solution</a:t>
            </a:r>
          </a:p>
          <a:p>
            <a:pPr marL="0" indent="0">
              <a:buNone/>
            </a:pPr>
            <a:r>
              <a:rPr lang="fr-FR" dirty="0" smtClean="0"/>
              <a:t>		</a:t>
            </a:r>
          </a:p>
          <a:p>
            <a:pPr marL="0" indent="0">
              <a:buNone/>
            </a:pPr>
            <a:r>
              <a:rPr lang="fr-FR" dirty="0" smtClean="0"/>
              <a:t>	météo											haut </a:t>
            </a:r>
          </a:p>
          <a:p>
            <a:pPr marL="0" indent="0">
              <a:buNone/>
            </a:pPr>
            <a:endParaRPr lang="fr-FR" dirty="0" smtClean="0"/>
          </a:p>
          <a:p>
            <a:pPr marL="0" indent="0">
              <a:buNone/>
            </a:pPr>
            <a:r>
              <a:rPr lang="fr-FR" dirty="0"/>
              <a:t>	</a:t>
            </a:r>
            <a:r>
              <a:rPr lang="fr-FR" dirty="0" smtClean="0"/>
              <a:t>élégance		« chic »						chaussures   </a:t>
            </a:r>
          </a:p>
          <a:p>
            <a:pPr marL="0" indent="0">
              <a:buNone/>
            </a:pPr>
            <a:endParaRPr lang="fr-FR" dirty="0" smtClean="0"/>
          </a:p>
          <a:p>
            <a:pPr marL="0" indent="0">
              <a:buNone/>
            </a:pPr>
            <a:r>
              <a:rPr lang="fr-FR" dirty="0"/>
              <a:t>	</a:t>
            </a:r>
            <a:r>
              <a:rPr lang="fr-FR" dirty="0" smtClean="0"/>
              <a:t>thème	</a:t>
            </a:r>
          </a:p>
          <a:p>
            <a:pPr marL="0" indent="0">
              <a:buNone/>
            </a:pPr>
            <a:endParaRPr lang="fr-FR" dirty="0"/>
          </a:p>
          <a:p>
            <a:pPr marL="0" indent="0">
              <a:buNone/>
            </a:pPr>
            <a:endParaRPr lang="fr-FR" dirty="0" smtClean="0"/>
          </a:p>
          <a:p>
            <a:pPr marL="0" indent="0">
              <a:buNone/>
            </a:pPr>
            <a:endParaRPr lang="fr-FR" dirty="0" smtClean="0"/>
          </a:p>
          <a:p>
            <a:pPr marL="0" indent="0">
              <a:buNone/>
            </a:pPr>
            <a:r>
              <a:rPr lang="fr-FR" dirty="0"/>
              <a:t>	</a:t>
            </a:r>
            <a:endParaRPr lang="fr-FR" dirty="0" smtClean="0"/>
          </a:p>
          <a:p>
            <a:pPr lvl="1"/>
            <a:endParaRPr lang="fr-FR" i="1" dirty="0"/>
          </a:p>
          <a:p>
            <a:pPr lvl="1">
              <a:tabLst>
                <a:tab pos="4298950" algn="l"/>
              </a:tabLst>
            </a:pPr>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10</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6217" y="2925577"/>
            <a:ext cx="993437" cy="993437"/>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1354" y="5043941"/>
            <a:ext cx="938300" cy="938901"/>
          </a:xfrm>
          <a:prstGeom prst="rect">
            <a:avLst/>
          </a:prstGeom>
        </p:spPr>
      </p:pic>
      <p:pic>
        <p:nvPicPr>
          <p:cNvPr id="10" name="Imag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8123" y="3610900"/>
            <a:ext cx="1298532" cy="1298532"/>
          </a:xfrm>
          <a:prstGeom prst="rect">
            <a:avLst/>
          </a:prstGeom>
        </p:spPr>
      </p:pic>
      <p:sp>
        <p:nvSpPr>
          <p:cNvPr id="14" name="Flèche droite 13"/>
          <p:cNvSpPr/>
          <p:nvPr/>
        </p:nvSpPr>
        <p:spPr>
          <a:xfrm>
            <a:off x="5993933" y="3777768"/>
            <a:ext cx="1002083" cy="360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8123" y="2925577"/>
            <a:ext cx="993437" cy="993437"/>
          </a:xfrm>
          <a:prstGeom prst="rect">
            <a:avLst/>
          </a:prstGeom>
        </p:spPr>
      </p:pic>
    </p:spTree>
    <p:extLst>
      <p:ext uri="{BB962C8B-B14F-4D97-AF65-F5344CB8AC3E}">
        <p14:creationId xmlns:p14="http://schemas.microsoft.com/office/powerpoint/2010/main" val="3375155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Approche globale</a:t>
            </a:r>
          </a:p>
          <a:p>
            <a:pPr lvl="1"/>
            <a:r>
              <a:rPr lang="fr-FR" dirty="0" smtClean="0"/>
              <a:t>Système R4 : </a:t>
            </a:r>
            <a:r>
              <a:rPr lang="fr-FR" i="1" dirty="0" err="1" smtClean="0"/>
              <a:t>Retrieve</a:t>
            </a:r>
            <a:r>
              <a:rPr lang="fr-FR" i="1" dirty="0" smtClean="0"/>
              <a:t>, </a:t>
            </a:r>
            <a:r>
              <a:rPr lang="fr-FR" i="1" dirty="0" err="1" smtClean="0"/>
              <a:t>Reuse</a:t>
            </a:r>
            <a:r>
              <a:rPr lang="fr-FR" i="1" dirty="0" smtClean="0"/>
              <a:t>, </a:t>
            </a:r>
            <a:r>
              <a:rPr lang="fr-FR" i="1" dirty="0" err="1" smtClean="0"/>
              <a:t>Revise</a:t>
            </a:r>
            <a:r>
              <a:rPr lang="fr-FR" i="1" dirty="0" smtClean="0"/>
              <a:t>, </a:t>
            </a:r>
            <a:r>
              <a:rPr lang="fr-FR" i="1" dirty="0" err="1" smtClean="0"/>
              <a:t>Retain</a:t>
            </a:r>
            <a:endParaRPr lang="fr-FR" i="1" dirty="0" smtClean="0"/>
          </a:p>
          <a:p>
            <a:pPr lvl="1"/>
            <a:endParaRPr lang="fr-FR" i="1"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11</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9378" y="2322843"/>
            <a:ext cx="7309738" cy="4115157"/>
          </a:xfrm>
          <a:prstGeom prst="rect">
            <a:avLst/>
          </a:prstGeom>
        </p:spPr>
      </p:pic>
    </p:spTree>
    <p:extLst>
      <p:ext uri="{BB962C8B-B14F-4D97-AF65-F5344CB8AC3E}">
        <p14:creationId xmlns:p14="http://schemas.microsoft.com/office/powerpoint/2010/main" val="3514636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Mesure de similarité</a:t>
            </a:r>
          </a:p>
          <a:p>
            <a:pPr lvl="1"/>
            <a:r>
              <a:rPr lang="fr-FR" dirty="0" smtClean="0"/>
              <a:t>Parcourir la base pour se remémorer le(s) cas similaire(s)</a:t>
            </a:r>
          </a:p>
          <a:p>
            <a:pPr lvl="1"/>
            <a:r>
              <a:rPr lang="fr-FR" dirty="0" smtClean="0"/>
              <a:t>Similarité = Utilité</a:t>
            </a:r>
          </a:p>
          <a:p>
            <a:pPr lvl="1"/>
            <a:r>
              <a:rPr lang="fr-FR" dirty="0"/>
              <a:t>Lien avec la distance (ex: Similarité(</a:t>
            </a:r>
            <a:r>
              <a:rPr lang="fr-FR" dirty="0" err="1"/>
              <a:t>x,y</a:t>
            </a:r>
            <a:r>
              <a:rPr lang="fr-FR" dirty="0"/>
              <a:t>) = 1 – Distance(</a:t>
            </a:r>
            <a:r>
              <a:rPr lang="fr-FR" dirty="0" err="1"/>
              <a:t>x,y</a:t>
            </a:r>
            <a:r>
              <a:rPr lang="fr-FR" dirty="0" smtClean="0"/>
              <a:t>) [2])</a:t>
            </a:r>
          </a:p>
          <a:p>
            <a:pPr lvl="1"/>
            <a:r>
              <a:rPr lang="fr-FR" dirty="0" smtClean="0"/>
              <a:t>Plusieurs descripteurs d’image possibles [3]</a:t>
            </a:r>
          </a:p>
          <a:p>
            <a:pPr lvl="2">
              <a:buSzPct val="100000"/>
              <a:buFont typeface="Wingdings" panose="05000000000000000000" pitchFamily="2" charset="2"/>
              <a:buChar char="Ø"/>
            </a:pPr>
            <a:r>
              <a:rPr lang="fr-FR" dirty="0" smtClean="0"/>
              <a:t>Informations statistiques</a:t>
            </a:r>
          </a:p>
          <a:p>
            <a:pPr lvl="2">
              <a:buSzPct val="100000"/>
              <a:buFont typeface="Wingdings" panose="05000000000000000000" pitchFamily="2" charset="2"/>
              <a:buChar char="Ø"/>
            </a:pPr>
            <a:r>
              <a:rPr lang="fr-FR" dirty="0" smtClean="0"/>
              <a:t>Caractéristiques de texture</a:t>
            </a:r>
          </a:p>
          <a:p>
            <a:pPr lvl="2">
              <a:buSzPct val="100000"/>
              <a:buFont typeface="Wingdings" panose="05000000000000000000" pitchFamily="2" charset="2"/>
              <a:buChar char="Ø"/>
            </a:pPr>
            <a:r>
              <a:rPr lang="fr-FR" dirty="0" smtClean="0"/>
              <a:t>Transformations</a:t>
            </a:r>
          </a:p>
          <a:p>
            <a:pPr lvl="2">
              <a:buSzPct val="100000"/>
              <a:buFont typeface="Wingdings" panose="05000000000000000000" pitchFamily="2" charset="2"/>
              <a:buChar char="Ø"/>
            </a:pPr>
            <a:r>
              <a:rPr lang="fr-FR" dirty="0" smtClean="0"/>
              <a:t>Moments géométriques</a:t>
            </a:r>
          </a:p>
          <a:p>
            <a:pPr marL="457200" lvl="1" indent="0">
              <a:buSzPct val="100000"/>
              <a:buNone/>
            </a:pPr>
            <a:r>
              <a:rPr lang="fr-FR" dirty="0" smtClean="0">
                <a:sym typeface="Wingdings" panose="05000000000000000000" pitchFamily="2" charset="2"/>
              </a:rPr>
              <a:t> Données souvent numériques dans le TI</a:t>
            </a:r>
            <a:endParaRPr lang="fr-FR" dirty="0" smtClean="0"/>
          </a:p>
          <a:p>
            <a:pPr lvl="1"/>
            <a:endParaRPr lang="fr-FR" i="1"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12</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4044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Formules de similarité basées sur des formules de distance:</a:t>
            </a:r>
          </a:p>
          <a:p>
            <a:pPr lvl="1"/>
            <a:r>
              <a:rPr lang="fr-FR" dirty="0"/>
              <a:t>C</a:t>
            </a:r>
            <a:r>
              <a:rPr lang="fr-FR" dirty="0" smtClean="0"/>
              <a:t>lassiques (ex : Manhattan, Euclidiennes, etc.) [4][5][6]</a:t>
            </a:r>
          </a:p>
          <a:p>
            <a:pPr lvl="1"/>
            <a:r>
              <a:rPr lang="fr-FR" dirty="0" smtClean="0"/>
              <a:t>Adaptées au TI </a:t>
            </a:r>
            <a:r>
              <a:rPr lang="fr-FR" dirty="0" smtClean="0">
                <a:sym typeface="Wingdings" panose="05000000000000000000" pitchFamily="2" charset="2"/>
              </a:rPr>
              <a:t> formule de </a:t>
            </a:r>
            <a:r>
              <a:rPr lang="fr-FR" dirty="0" err="1" smtClean="0">
                <a:sym typeface="Wingdings" panose="05000000000000000000" pitchFamily="2" charset="2"/>
              </a:rPr>
              <a:t>Perner</a:t>
            </a:r>
            <a:r>
              <a:rPr lang="fr-FR" dirty="0">
                <a:sym typeface="Wingdings" panose="05000000000000000000" pitchFamily="2" charset="2"/>
              </a:rPr>
              <a:t> </a:t>
            </a:r>
            <a:r>
              <a:rPr lang="fr-FR" dirty="0" smtClean="0">
                <a:sym typeface="Wingdings" panose="05000000000000000000" pitchFamily="2" charset="2"/>
              </a:rPr>
              <a:t>[7]</a:t>
            </a:r>
          </a:p>
          <a:p>
            <a:pPr lvl="2">
              <a:buClr>
                <a:srgbClr val="30ACEC">
                  <a:lumMod val="75000"/>
                </a:srgbClr>
              </a:buClr>
              <a:buSzPct val="100000"/>
              <a:buFont typeface="Wingdings" panose="05000000000000000000" pitchFamily="2" charset="2"/>
              <a:buChar char="Ø"/>
            </a:pPr>
            <a:r>
              <a:rPr lang="fr-FR" dirty="0">
                <a:solidFill>
                  <a:prstClr val="black"/>
                </a:solidFill>
                <a:sym typeface="Wingdings" panose="05000000000000000000" pitchFamily="2" charset="2"/>
              </a:rPr>
              <a:t>Séparation </a:t>
            </a:r>
            <a:r>
              <a:rPr lang="fr-FR" dirty="0" err="1">
                <a:solidFill>
                  <a:prstClr val="black"/>
                </a:solidFill>
                <a:sym typeface="Wingdings" panose="05000000000000000000" pitchFamily="2" charset="2"/>
              </a:rPr>
              <a:t>meta-données</a:t>
            </a:r>
            <a:r>
              <a:rPr lang="fr-FR" dirty="0">
                <a:solidFill>
                  <a:prstClr val="black"/>
                </a:solidFill>
                <a:sym typeface="Wingdings" panose="05000000000000000000" pitchFamily="2" charset="2"/>
              </a:rPr>
              <a:t> / données </a:t>
            </a:r>
            <a:r>
              <a:rPr lang="fr-FR" dirty="0" smtClean="0">
                <a:solidFill>
                  <a:prstClr val="black"/>
                </a:solidFill>
                <a:sym typeface="Wingdings" panose="05000000000000000000" pitchFamily="2" charset="2"/>
              </a:rPr>
              <a:t>image</a:t>
            </a:r>
            <a:endParaRPr lang="fr-FR" dirty="0" smtClean="0">
              <a:sym typeface="Wingdings" panose="05000000000000000000" pitchFamily="2" charset="2"/>
            </a:endParaRPr>
          </a:p>
          <a:p>
            <a:pPr lvl="1"/>
            <a:r>
              <a:rPr lang="fr-FR" dirty="0" smtClean="0">
                <a:sym typeface="Wingdings" panose="05000000000000000000" pitchFamily="2" charset="2"/>
              </a:rPr>
              <a:t>Utilisées en compression d’image (ex: SSIM / MSSIM) [8]</a:t>
            </a:r>
          </a:p>
          <a:p>
            <a:pPr marL="914400" lvl="2" indent="0">
              <a:buNone/>
            </a:pPr>
            <a:endParaRPr lang="fr-FR" i="1"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13</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472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Adaptation et révision de la solution</a:t>
            </a:r>
          </a:p>
          <a:p>
            <a:pPr lvl="1"/>
            <a:r>
              <a:rPr lang="fr-FR" dirty="0" smtClean="0"/>
              <a:t>Objectif : affiner la </a:t>
            </a:r>
            <a:r>
              <a:rPr lang="fr-FR" i="1" dirty="0" smtClean="0"/>
              <a:t>Solution </a:t>
            </a:r>
            <a:r>
              <a:rPr lang="fr-FR" dirty="0" smtClean="0"/>
              <a:t>pour correspondre au mieux au nouveau cas à résoudre</a:t>
            </a:r>
          </a:p>
          <a:p>
            <a:pPr lvl="1"/>
            <a:r>
              <a:rPr lang="fr-FR" dirty="0" smtClean="0"/>
              <a:t>Exemple : ajustement de paramètres</a:t>
            </a:r>
          </a:p>
          <a:p>
            <a:pPr lvl="1"/>
            <a:r>
              <a:rPr lang="fr-FR" dirty="0" smtClean="0"/>
              <a:t>Souvent manuelle dans le TI</a:t>
            </a:r>
          </a:p>
          <a:p>
            <a:pPr marL="0" indent="0">
              <a:buNone/>
            </a:pPr>
            <a:r>
              <a:rPr lang="fr-FR" dirty="0" smtClean="0"/>
              <a:t>Exemple :</a:t>
            </a:r>
          </a:p>
          <a:p>
            <a:pPr lvl="1"/>
            <a:endParaRPr lang="fr-FR" dirty="0"/>
          </a:p>
          <a:p>
            <a:pPr lvl="1"/>
            <a:endParaRPr lang="fr-FR" i="1" dirty="0" smtClean="0"/>
          </a:p>
          <a:p>
            <a:pPr lvl="1"/>
            <a:endParaRPr lang="fr-FR" i="1" dirty="0"/>
          </a:p>
          <a:p>
            <a:pPr marL="457200" lvl="1" indent="0">
              <a:buNone/>
            </a:pPr>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14</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29" name="Rectangle 28"/>
          <p:cNvSpPr/>
          <p:nvPr/>
        </p:nvSpPr>
        <p:spPr>
          <a:xfrm>
            <a:off x="4985730" y="3577389"/>
            <a:ext cx="2703331" cy="30431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043628" y="3689830"/>
            <a:ext cx="954505" cy="954505"/>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1517" y="4548521"/>
            <a:ext cx="1038726" cy="1038726"/>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2737" y="5340081"/>
            <a:ext cx="858141" cy="858691"/>
          </a:xfrm>
          <a:prstGeom prst="rect">
            <a:avLst/>
          </a:prstGeom>
        </p:spPr>
      </p:pic>
      <p:sp>
        <p:nvSpPr>
          <p:cNvPr id="28" name="Rectangle 27"/>
          <p:cNvSpPr/>
          <p:nvPr/>
        </p:nvSpPr>
        <p:spPr>
          <a:xfrm>
            <a:off x="2245894" y="3577389"/>
            <a:ext cx="1822451" cy="30431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0438" y="4003922"/>
            <a:ext cx="1063962" cy="1063962"/>
          </a:xfrm>
          <a:prstGeom prst="rect">
            <a:avLst/>
          </a:prstGeom>
        </p:spPr>
      </p:pic>
      <p:pic>
        <p:nvPicPr>
          <p:cNvPr id="12" name="Imag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5099" y="5002080"/>
            <a:ext cx="934641" cy="934641"/>
          </a:xfrm>
          <a:prstGeom prst="rect">
            <a:avLst/>
          </a:prstGeom>
        </p:spPr>
      </p:pic>
      <p:pic>
        <p:nvPicPr>
          <p:cNvPr id="19" name="Imag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79733" y="3689830"/>
            <a:ext cx="954505" cy="954505"/>
          </a:xfrm>
          <a:prstGeom prst="rect">
            <a:avLst/>
          </a:prstGeom>
        </p:spPr>
      </p:pic>
      <p:sp>
        <p:nvSpPr>
          <p:cNvPr id="30" name="Rectangle 29"/>
          <p:cNvSpPr/>
          <p:nvPr/>
        </p:nvSpPr>
        <p:spPr>
          <a:xfrm>
            <a:off x="8606446" y="3570805"/>
            <a:ext cx="1977301" cy="304317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7622" y="4548521"/>
            <a:ext cx="1038726" cy="1038726"/>
          </a:xfrm>
          <a:prstGeom prst="rect">
            <a:avLst/>
          </a:prstGeom>
        </p:spPr>
      </p:pic>
      <p:pic>
        <p:nvPicPr>
          <p:cNvPr id="21" name="Imag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27775" y="5007255"/>
            <a:ext cx="934641" cy="934641"/>
          </a:xfrm>
          <a:prstGeom prst="rect">
            <a:avLst/>
          </a:prstGeom>
        </p:spPr>
      </p:pic>
      <p:pic>
        <p:nvPicPr>
          <p:cNvPr id="23" name="Imag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11335" y="3913462"/>
            <a:ext cx="951081" cy="1113265"/>
          </a:xfrm>
          <a:prstGeom prst="rect">
            <a:avLst/>
          </a:prstGeom>
        </p:spPr>
      </p:pic>
      <p:pic>
        <p:nvPicPr>
          <p:cNvPr id="24" name="Imag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65731" y="5318387"/>
            <a:ext cx="910617" cy="911201"/>
          </a:xfrm>
          <a:prstGeom prst="rect">
            <a:avLst/>
          </a:prstGeom>
        </p:spPr>
      </p:pic>
      <p:sp>
        <p:nvSpPr>
          <p:cNvPr id="25" name="ZoneTexte 24"/>
          <p:cNvSpPr txBox="1"/>
          <p:nvPr/>
        </p:nvSpPr>
        <p:spPr>
          <a:xfrm>
            <a:off x="5601848" y="6191340"/>
            <a:ext cx="2087213" cy="369332"/>
          </a:xfrm>
          <a:prstGeom prst="rect">
            <a:avLst/>
          </a:prstGeom>
          <a:noFill/>
        </p:spPr>
        <p:txBody>
          <a:bodyPr wrap="square" rtlCol="0">
            <a:spAutoFit/>
          </a:bodyPr>
          <a:lstStyle/>
          <a:p>
            <a:r>
              <a:rPr lang="fr-FR" dirty="0" smtClean="0"/>
              <a:t>Cas remémoré</a:t>
            </a:r>
            <a:endParaRPr lang="fr-FR" dirty="0"/>
          </a:p>
        </p:txBody>
      </p:sp>
      <p:sp>
        <p:nvSpPr>
          <p:cNvPr id="26" name="ZoneTexte 25"/>
          <p:cNvSpPr txBox="1"/>
          <p:nvPr/>
        </p:nvSpPr>
        <p:spPr>
          <a:xfrm>
            <a:off x="2026474" y="6228605"/>
            <a:ext cx="2389130" cy="369332"/>
          </a:xfrm>
          <a:prstGeom prst="rect">
            <a:avLst/>
          </a:prstGeom>
          <a:noFill/>
        </p:spPr>
        <p:txBody>
          <a:bodyPr wrap="square" rtlCol="0">
            <a:spAutoFit/>
          </a:bodyPr>
          <a:lstStyle/>
          <a:p>
            <a:r>
              <a:rPr lang="fr-FR" dirty="0"/>
              <a:t>	</a:t>
            </a:r>
            <a:r>
              <a:rPr lang="fr-FR" dirty="0" smtClean="0"/>
              <a:t> nouveau cas</a:t>
            </a:r>
            <a:endParaRPr lang="fr-FR" dirty="0"/>
          </a:p>
        </p:txBody>
      </p:sp>
      <p:sp>
        <p:nvSpPr>
          <p:cNvPr id="27" name="ZoneTexte 26"/>
          <p:cNvSpPr txBox="1"/>
          <p:nvPr/>
        </p:nvSpPr>
        <p:spPr>
          <a:xfrm>
            <a:off x="8737254" y="6165706"/>
            <a:ext cx="2087213" cy="369332"/>
          </a:xfrm>
          <a:prstGeom prst="rect">
            <a:avLst/>
          </a:prstGeom>
          <a:noFill/>
        </p:spPr>
        <p:txBody>
          <a:bodyPr wrap="square" rtlCol="0">
            <a:spAutoFit/>
          </a:bodyPr>
          <a:lstStyle/>
          <a:p>
            <a:r>
              <a:rPr lang="fr-FR" dirty="0" smtClean="0"/>
              <a:t>Solution adaptée</a:t>
            </a:r>
            <a:endParaRPr lang="fr-FR" dirty="0"/>
          </a:p>
        </p:txBody>
      </p:sp>
      <p:sp>
        <p:nvSpPr>
          <p:cNvPr id="31" name="Flèche droite 30"/>
          <p:cNvSpPr/>
          <p:nvPr/>
        </p:nvSpPr>
        <p:spPr>
          <a:xfrm>
            <a:off x="4249685" y="4903414"/>
            <a:ext cx="561473" cy="31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Flèche droite 31"/>
          <p:cNvSpPr/>
          <p:nvPr/>
        </p:nvSpPr>
        <p:spPr>
          <a:xfrm>
            <a:off x="7868823" y="5002080"/>
            <a:ext cx="561473" cy="316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8472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RàPC par rapport à la segmentation</a:t>
            </a:r>
          </a:p>
          <a:p>
            <a:pPr marL="0" indent="0">
              <a:buNone/>
            </a:pPr>
            <a:r>
              <a:rPr lang="fr-FR" dirty="0" smtClean="0"/>
              <a:t>Principe de la croissance de régions : </a:t>
            </a:r>
          </a:p>
          <a:p>
            <a:pPr lvl="1"/>
            <a:r>
              <a:rPr lang="fr-FR" dirty="0" smtClean="0"/>
              <a:t>Positionner </a:t>
            </a:r>
            <a:r>
              <a:rPr lang="fr-FR" b="1" dirty="0" smtClean="0"/>
              <a:t>un (ou plusieurs) pixel(s) germe(s) </a:t>
            </a:r>
            <a:r>
              <a:rPr lang="fr-FR" dirty="0" smtClean="0"/>
              <a:t>par objet à segmenter</a:t>
            </a:r>
          </a:p>
          <a:p>
            <a:pPr lvl="1"/>
            <a:r>
              <a:rPr lang="fr-FR" dirty="0" smtClean="0"/>
              <a:t>Faire croître des régions</a:t>
            </a:r>
          </a:p>
          <a:p>
            <a:pPr lvl="1"/>
            <a:r>
              <a:rPr lang="fr-FR" dirty="0" smtClean="0"/>
              <a:t>Contrôle de la croissance :</a:t>
            </a:r>
          </a:p>
          <a:p>
            <a:pPr lvl="2"/>
            <a:r>
              <a:rPr lang="fr-FR" b="1" dirty="0" smtClean="0"/>
              <a:t>Seuil local </a:t>
            </a:r>
          </a:p>
          <a:p>
            <a:pPr lvl="2"/>
            <a:r>
              <a:rPr lang="fr-FR" b="1" dirty="0" smtClean="0"/>
              <a:t>Seuil global </a:t>
            </a:r>
          </a:p>
          <a:p>
            <a:pPr marL="0" indent="0">
              <a:buNone/>
            </a:pPr>
            <a:endParaRPr lang="fr-FR" dirty="0" smtClean="0"/>
          </a:p>
          <a:p>
            <a:pPr marL="0" indent="0">
              <a:buNone/>
            </a:pPr>
            <a:endParaRPr lang="fr-FR" dirty="0" smtClean="0"/>
          </a:p>
          <a:p>
            <a:pPr marL="0" indent="0">
              <a:buNone/>
            </a:pPr>
            <a:endParaRPr lang="fr-FR" dirty="0" smtClean="0"/>
          </a:p>
          <a:p>
            <a:pPr lvl="1"/>
            <a:endParaRPr lang="fr-FR" i="1"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15</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8295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16</a:t>
            </a:fld>
            <a:endParaRPr lang="fr-FR" sz="200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8848" y="0"/>
            <a:ext cx="9356651" cy="6858000"/>
          </a:xfrm>
          <a:prstGeom prst="rect">
            <a:avLst/>
          </a:prstGeom>
        </p:spPr>
      </p:pic>
    </p:spTree>
    <p:extLst>
      <p:ext uri="{BB962C8B-B14F-4D97-AF65-F5344CB8AC3E}">
        <p14:creationId xmlns:p14="http://schemas.microsoft.com/office/powerpoint/2010/main" val="33621058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Autofit/>
          </a:bodyPr>
          <a:lstStyle/>
          <a:p>
            <a:pPr marL="0" indent="0">
              <a:buNone/>
            </a:pPr>
            <a:r>
              <a:rPr lang="fr-FR" dirty="0" smtClean="0"/>
              <a:t>Problèmes</a:t>
            </a:r>
          </a:p>
          <a:p>
            <a:pPr lvl="1"/>
            <a:r>
              <a:rPr lang="fr-FR" dirty="0" smtClean="0"/>
              <a:t>Cas le plus similaire = vraiment le plus utile ?</a:t>
            </a:r>
          </a:p>
          <a:p>
            <a:pPr lvl="1"/>
            <a:r>
              <a:rPr lang="fr-FR" dirty="0" smtClean="0"/>
              <a:t>Aucun rapport entre caractéristiques de l’image et position des organes</a:t>
            </a:r>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smtClean="0"/>
          </a:p>
          <a:p>
            <a:pPr marL="0" indent="0">
              <a:buNone/>
            </a:pPr>
            <a:r>
              <a:rPr lang="fr-FR" dirty="0" smtClean="0"/>
              <a:t>Solution</a:t>
            </a:r>
          </a:p>
          <a:p>
            <a:pPr lvl="1"/>
            <a:r>
              <a:rPr lang="fr-FR" dirty="0" smtClean="0"/>
              <a:t>Intégrer un positionnement des organes dans le système</a:t>
            </a:r>
          </a:p>
          <a:p>
            <a:pPr marL="0" indent="0">
              <a:buNone/>
            </a:pPr>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17</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3460" y="2529923"/>
            <a:ext cx="3092882" cy="3092882"/>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375" y="2529923"/>
            <a:ext cx="3092882" cy="3092882"/>
          </a:xfrm>
          <a:prstGeom prst="rect">
            <a:avLst/>
          </a:prstGeom>
        </p:spPr>
      </p:pic>
    </p:spTree>
    <p:extLst>
      <p:ext uri="{BB962C8B-B14F-4D97-AF65-F5344CB8AC3E}">
        <p14:creationId xmlns:p14="http://schemas.microsoft.com/office/powerpoint/2010/main" val="769930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Logique floue et relations spatiales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lvl="1"/>
            <a:endParaRPr lang="fr-FR" dirty="0" smtClean="0"/>
          </a:p>
          <a:p>
            <a:pPr lvl="1"/>
            <a:endParaRPr lang="fr-FR" dirty="0"/>
          </a:p>
          <a:p>
            <a:pPr lvl="1"/>
            <a:r>
              <a:rPr lang="fr-FR" dirty="0" smtClean="0"/>
              <a:t>Echographie réalisée avant chaque scanner</a:t>
            </a:r>
          </a:p>
          <a:p>
            <a:pPr lvl="1"/>
            <a:r>
              <a:rPr lang="fr-FR" dirty="0" smtClean="0"/>
              <a:t>Donne des informations vagues</a:t>
            </a:r>
          </a:p>
          <a:p>
            <a:pPr lvl="1"/>
            <a:r>
              <a:rPr lang="fr-FR" dirty="0" smtClean="0"/>
              <a:t>Informations exploitables et stockables</a:t>
            </a:r>
          </a:p>
          <a:p>
            <a:pPr marL="457200" lvl="1" indent="0">
              <a:buNone/>
            </a:pPr>
            <a:r>
              <a:rPr lang="fr-FR" dirty="0" smtClean="0">
                <a:sym typeface="Wingdings" panose="05000000000000000000" pitchFamily="2" charset="2"/>
              </a:rPr>
              <a:t> Formalisable en logique floue</a:t>
            </a:r>
            <a:endParaRPr lang="fr-FR" dirty="0" smtClean="0"/>
          </a:p>
          <a:p>
            <a:pPr lvl="1"/>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18</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a:t>
            </a:r>
            <a:r>
              <a:rPr lang="fr-FR" sz="1200" dirty="0" smtClean="0">
                <a:latin typeface="Arial" panose="020B0604020202020204" pitchFamily="34" charset="0"/>
                <a:cs typeface="Arial" panose="020B0604020202020204" pitchFamily="34" charset="0"/>
              </a:rPr>
              <a:t>●</a:t>
            </a:r>
            <a:r>
              <a:rPr lang="fr-FR" sz="1200" b="1" dirty="0" smtClean="0"/>
              <a:t>Logique floue &amp; relations spatiales     </a:t>
            </a:r>
            <a:r>
              <a:rPr lang="fr-FR" sz="1200" dirty="0" smtClean="0"/>
              <a:t>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6134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Logique floue et relations spatiales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Principes de la logique floue</a:t>
            </a:r>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19</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a:t>
            </a:r>
            <a:r>
              <a:rPr lang="fr-FR" sz="1200" dirty="0" smtClean="0">
                <a:latin typeface="Arial" panose="020B0604020202020204" pitchFamily="34" charset="0"/>
                <a:cs typeface="Arial" panose="020B0604020202020204" pitchFamily="34" charset="0"/>
              </a:rPr>
              <a:t>●</a:t>
            </a:r>
            <a:r>
              <a:rPr lang="fr-FR" sz="1200" b="1" dirty="0" smtClean="0"/>
              <a:t>Logique floue &amp; relations spatiales     </a:t>
            </a:r>
            <a:r>
              <a:rPr lang="fr-FR" sz="1200" dirty="0" smtClean="0"/>
              <a:t>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621" y="2676844"/>
            <a:ext cx="4619928" cy="2582568"/>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7549" y="2509455"/>
            <a:ext cx="4973836" cy="2917346"/>
          </a:xfrm>
          <a:prstGeom prst="rect">
            <a:avLst/>
          </a:prstGeom>
        </p:spPr>
      </p:pic>
    </p:spTree>
    <p:extLst>
      <p:ext uri="{BB962C8B-B14F-4D97-AF65-F5344CB8AC3E}">
        <p14:creationId xmlns:p14="http://schemas.microsoft.com/office/powerpoint/2010/main" val="695634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0"/>
            <a:ext cx="10018713" cy="874553"/>
          </a:xfrm>
        </p:spPr>
        <p:txBody>
          <a:bodyPr>
            <a:normAutofit/>
          </a:bodyPr>
          <a:lstStyle/>
          <a:p>
            <a:r>
              <a:rPr lang="fr-FR" dirty="0" smtClean="0"/>
              <a:t>Remerciements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515642"/>
            <a:ext cx="10018713" cy="4236440"/>
          </a:xfrm>
        </p:spPr>
        <p:txBody>
          <a:bodyPr anchor="t">
            <a:normAutofit/>
          </a:bodyPr>
          <a:lstStyle/>
          <a:p>
            <a:pPr>
              <a:lnSpc>
                <a:spcPct val="150000"/>
              </a:lnSpc>
            </a:pPr>
            <a:r>
              <a:rPr lang="fr-FR" dirty="0" smtClean="0"/>
              <a:t>M. Julien </a:t>
            </a:r>
            <a:r>
              <a:rPr lang="fr-FR" dirty="0" err="1" smtClean="0"/>
              <a:t>Henriet</a:t>
            </a:r>
            <a:r>
              <a:rPr lang="fr-FR" dirty="0" smtClean="0"/>
              <a:t> – Tuteur de stage</a:t>
            </a:r>
          </a:p>
          <a:p>
            <a:pPr>
              <a:lnSpc>
                <a:spcPct val="150000"/>
              </a:lnSpc>
            </a:pPr>
            <a:r>
              <a:rPr lang="fr-FR" dirty="0" smtClean="0"/>
              <a:t>Pr. Jean-Christophe LAPAYRE </a:t>
            </a:r>
          </a:p>
          <a:p>
            <a:pPr>
              <a:lnSpc>
                <a:spcPct val="150000"/>
              </a:lnSpc>
            </a:pPr>
            <a:r>
              <a:rPr lang="fr-FR" dirty="0" smtClean="0"/>
              <a:t>Lisa CORBAT et Florent MARIE – doctorants sur le projet</a:t>
            </a:r>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p:txBody>
          <a:bodyPr/>
          <a:lstStyle/>
          <a:p>
            <a:fld id="{FEC07D1D-9040-46BE-96F9-BC33D0812D1B}" type="slidenum">
              <a:rPr lang="fr-FR" sz="2000" smtClean="0"/>
              <a:t>2</a:t>
            </a:fld>
            <a:endParaRPr lang="fr-FR" sz="2000" dirty="0"/>
          </a:p>
        </p:txBody>
      </p:sp>
    </p:spTree>
    <p:extLst>
      <p:ext uri="{BB962C8B-B14F-4D97-AF65-F5344CB8AC3E}">
        <p14:creationId xmlns:p14="http://schemas.microsoft.com/office/powerpoint/2010/main" val="3842081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Logique floue et relations spatiales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Relations spatiales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20</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a:t>
            </a:r>
            <a:r>
              <a:rPr lang="fr-FR" sz="1200" dirty="0" smtClean="0">
                <a:latin typeface="Arial" panose="020B0604020202020204" pitchFamily="34" charset="0"/>
                <a:cs typeface="Arial" panose="020B0604020202020204" pitchFamily="34" charset="0"/>
              </a:rPr>
              <a:t>●</a:t>
            </a:r>
            <a:r>
              <a:rPr lang="fr-FR" sz="1200" b="1" dirty="0" smtClean="0"/>
              <a:t>Logique floue &amp; relations spatiales     </a:t>
            </a:r>
            <a:r>
              <a:rPr lang="fr-FR" sz="1200" dirty="0" smtClean="0"/>
              <a:t>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424" y="1233254"/>
            <a:ext cx="10595766" cy="4755292"/>
          </a:xfrm>
          <a:prstGeom prst="rect">
            <a:avLst/>
          </a:prstGeom>
        </p:spPr>
      </p:pic>
    </p:spTree>
    <p:extLst>
      <p:ext uri="{BB962C8B-B14F-4D97-AF65-F5344CB8AC3E}">
        <p14:creationId xmlns:p14="http://schemas.microsoft.com/office/powerpoint/2010/main" val="3745355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Logique floue et relations spatiales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Application au Traitement d’Images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21</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a:t>
            </a:r>
            <a:r>
              <a:rPr lang="fr-FR" sz="1200" dirty="0" smtClean="0">
                <a:latin typeface="Arial" panose="020B0604020202020204" pitchFamily="34" charset="0"/>
                <a:cs typeface="Arial" panose="020B0604020202020204" pitchFamily="34" charset="0"/>
              </a:rPr>
              <a:t>●</a:t>
            </a:r>
            <a:r>
              <a:rPr lang="fr-FR" sz="1200" b="1" dirty="0" smtClean="0"/>
              <a:t>Logique floue &amp; relations spatiales     </a:t>
            </a:r>
            <a:r>
              <a:rPr lang="fr-FR" sz="1200" dirty="0" smtClean="0"/>
              <a:t>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750" y="3209559"/>
            <a:ext cx="2804403" cy="1792379"/>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1516" y="1628145"/>
            <a:ext cx="4639322" cy="5020376"/>
          </a:xfrm>
          <a:prstGeom prst="rect">
            <a:avLst/>
          </a:prstGeom>
        </p:spPr>
      </p:pic>
      <p:sp>
        <p:nvSpPr>
          <p:cNvPr id="13" name="ZoneTexte 12"/>
          <p:cNvSpPr txBox="1"/>
          <p:nvPr/>
        </p:nvSpPr>
        <p:spPr>
          <a:xfrm>
            <a:off x="10111740" y="2862856"/>
            <a:ext cx="1924481" cy="2308324"/>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Exemple de relation « </a:t>
            </a:r>
            <a:r>
              <a:rPr lang="fr-FR" b="1" dirty="0" err="1"/>
              <a:t>aDroiteDe</a:t>
            </a:r>
            <a:r>
              <a:rPr lang="fr-FR" dirty="0"/>
              <a:t> »</a:t>
            </a:r>
          </a:p>
          <a:p>
            <a:r>
              <a:rPr lang="fr-FR" dirty="0"/>
              <a:t>Par rapport à un Point de référence au centre de l’image (blanc = 1, noir = 0)</a:t>
            </a:r>
          </a:p>
        </p:txBody>
      </p:sp>
      <p:sp>
        <p:nvSpPr>
          <p:cNvPr id="14" name="ZoneTexte 13"/>
          <p:cNvSpPr txBox="1"/>
          <p:nvPr/>
        </p:nvSpPr>
        <p:spPr>
          <a:xfrm>
            <a:off x="1805750" y="5025476"/>
            <a:ext cx="2764145" cy="92333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Fonction d’appartenance à la relation « </a:t>
            </a:r>
            <a:r>
              <a:rPr lang="fr-FR" b="1" dirty="0" err="1"/>
              <a:t>aDroiteDe</a:t>
            </a:r>
            <a:r>
              <a:rPr lang="fr-FR" dirty="0"/>
              <a:t> »</a:t>
            </a:r>
          </a:p>
          <a:p>
            <a:endParaRPr lang="fr-FR" dirty="0"/>
          </a:p>
        </p:txBody>
      </p:sp>
    </p:spTree>
    <p:extLst>
      <p:ext uri="{BB962C8B-B14F-4D97-AF65-F5344CB8AC3E}">
        <p14:creationId xmlns:p14="http://schemas.microsoft.com/office/powerpoint/2010/main" val="1096861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Logique floue et relations spatiales</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Application au Traitement d’Images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22</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a:t>
            </a:r>
            <a:r>
              <a:rPr lang="fr-FR" sz="1200" dirty="0" smtClean="0">
                <a:latin typeface="Arial" panose="020B0604020202020204" pitchFamily="34" charset="0"/>
                <a:cs typeface="Arial" panose="020B0604020202020204" pitchFamily="34" charset="0"/>
              </a:rPr>
              <a:t>●</a:t>
            </a:r>
            <a:r>
              <a:rPr lang="fr-FR" sz="1200" b="1" dirty="0" smtClean="0"/>
              <a:t>Logique floue &amp; relations spatiales     </a:t>
            </a:r>
            <a:r>
              <a:rPr lang="fr-FR" sz="1200" dirty="0" smtClean="0"/>
              <a:t>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835" y="2521457"/>
            <a:ext cx="7396792" cy="2935914"/>
          </a:xfrm>
          <a:prstGeom prst="rect">
            <a:avLst/>
          </a:prstGeom>
        </p:spPr>
      </p:pic>
      <p:sp>
        <p:nvSpPr>
          <p:cNvPr id="12" name="ZoneTexte 11"/>
          <p:cNvSpPr txBox="1"/>
          <p:nvPr/>
        </p:nvSpPr>
        <p:spPr>
          <a:xfrm>
            <a:off x="4971803" y="5795949"/>
            <a:ext cx="3853283" cy="369332"/>
          </a:xfrm>
          <a:prstGeom prst="rect">
            <a:avLst/>
          </a:prstGeom>
          <a:noFill/>
        </p:spPr>
        <p:txBody>
          <a:bodyPr wrap="square" rtlCol="0">
            <a:spAutoFit/>
          </a:bodyPr>
          <a:lstStyle/>
          <a:p>
            <a:r>
              <a:rPr lang="fr-FR" dirty="0" smtClean="0"/>
              <a:t>Fusion de relations spatiales floues [9]</a:t>
            </a:r>
            <a:endParaRPr lang="fr-FR" dirty="0"/>
          </a:p>
        </p:txBody>
      </p:sp>
    </p:spTree>
    <p:extLst>
      <p:ext uri="{BB962C8B-B14F-4D97-AF65-F5344CB8AC3E}">
        <p14:creationId xmlns:p14="http://schemas.microsoft.com/office/powerpoint/2010/main" val="1021852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Environnement de programmation</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23</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983" y="2021229"/>
            <a:ext cx="5079365" cy="1600000"/>
          </a:xfrm>
          <a:prstGeom prst="rect">
            <a:avLst/>
          </a:prstGeom>
          <a:ln>
            <a:noFill/>
          </a:ln>
          <a:effectLst>
            <a:outerShdw blurRad="292100" dist="139700" dir="2700000" algn="tl" rotWithShape="0">
              <a:srgbClr val="333333">
                <a:alpha val="65000"/>
              </a:srgbClr>
            </a:outerShdw>
          </a:effectLst>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3666" y="4060878"/>
            <a:ext cx="3816096" cy="2194560"/>
          </a:xfrm>
          <a:prstGeom prst="rect">
            <a:avLst/>
          </a:prstGeom>
          <a:ln>
            <a:noFill/>
          </a:ln>
          <a:effectLst>
            <a:outerShdw blurRad="292100" dist="139700" dir="2700000" algn="tl" rotWithShape="0">
              <a:srgbClr val="333333">
                <a:alpha val="65000"/>
              </a:srgbClr>
            </a:outerShdw>
          </a:effectLst>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044" y="4012024"/>
            <a:ext cx="2243414" cy="2243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1550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Modélisation d’un cas du RàPC</a:t>
            </a:r>
            <a:endParaRPr lang="fr-FR" dirty="0"/>
          </a:p>
          <a:p>
            <a:pPr lvl="1"/>
            <a:r>
              <a:rPr lang="fr-FR" dirty="0" smtClean="0"/>
              <a:t>Problème</a:t>
            </a:r>
          </a:p>
          <a:p>
            <a:pPr lvl="2"/>
            <a:r>
              <a:rPr lang="fr-FR" dirty="0" err="1" smtClean="0"/>
              <a:t>Méta-données</a:t>
            </a:r>
            <a:r>
              <a:rPr lang="fr-FR" dirty="0" smtClean="0"/>
              <a:t> </a:t>
            </a:r>
            <a:r>
              <a:rPr lang="fr-FR" b="1" dirty="0" smtClean="0"/>
              <a:t>: âge, taille, masse et sexe du patient</a:t>
            </a:r>
          </a:p>
          <a:p>
            <a:pPr lvl="2"/>
            <a:r>
              <a:rPr lang="fr-FR" dirty="0" smtClean="0"/>
              <a:t>Informations Image : </a:t>
            </a:r>
            <a:r>
              <a:rPr lang="fr-FR" b="1" dirty="0" smtClean="0"/>
              <a:t>moyenne, asymétrie, variance et </a:t>
            </a:r>
            <a:r>
              <a:rPr lang="fr-FR" b="1" dirty="0" err="1" smtClean="0"/>
              <a:t>kurtosis</a:t>
            </a:r>
            <a:endParaRPr lang="fr-FR" b="1" dirty="0" smtClean="0"/>
          </a:p>
          <a:p>
            <a:pPr lvl="2"/>
            <a:r>
              <a:rPr lang="fr-FR" b="1" dirty="0" smtClean="0"/>
              <a:t>Positionnement flou </a:t>
            </a:r>
            <a:r>
              <a:rPr lang="fr-FR" dirty="0" smtClean="0"/>
              <a:t>de la tumeur</a:t>
            </a:r>
          </a:p>
          <a:p>
            <a:pPr lvl="1"/>
            <a:r>
              <a:rPr lang="fr-FR" dirty="0" smtClean="0"/>
              <a:t>Solution</a:t>
            </a:r>
          </a:p>
          <a:p>
            <a:pPr lvl="2"/>
            <a:r>
              <a:rPr lang="fr-FR" dirty="0" smtClean="0"/>
              <a:t>Liste de </a:t>
            </a:r>
            <a:r>
              <a:rPr lang="fr-FR" b="1" dirty="0" smtClean="0"/>
              <a:t>germes « utiles »</a:t>
            </a:r>
          </a:p>
          <a:p>
            <a:pPr lvl="2"/>
            <a:r>
              <a:rPr lang="fr-FR" dirty="0" smtClean="0"/>
              <a:t>Liste de </a:t>
            </a:r>
            <a:r>
              <a:rPr lang="fr-FR" b="1" dirty="0" smtClean="0"/>
              <a:t>germes « inutiles »</a:t>
            </a:r>
          </a:p>
          <a:p>
            <a:pPr lvl="2"/>
            <a:r>
              <a:rPr lang="fr-FR" dirty="0" smtClean="0"/>
              <a:t>Liste de </a:t>
            </a:r>
            <a:r>
              <a:rPr lang="fr-FR" b="1" dirty="0" smtClean="0"/>
              <a:t>prétraitements</a:t>
            </a:r>
          </a:p>
          <a:p>
            <a:pPr lvl="2"/>
            <a:r>
              <a:rPr lang="fr-FR" b="1" dirty="0" smtClean="0"/>
              <a:t>Paramètres des fonctions floues </a:t>
            </a:r>
            <a:r>
              <a:rPr lang="fr-FR" dirty="0" smtClean="0"/>
              <a:t>des relations spatiales</a:t>
            </a:r>
          </a:p>
          <a:p>
            <a:pPr lvl="2"/>
            <a:endParaRPr lang="fr-FR" dirty="0" smtClean="0"/>
          </a:p>
          <a:p>
            <a:pPr lvl="2"/>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24</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273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Base de cas</a:t>
            </a:r>
          </a:p>
          <a:p>
            <a:pPr marL="0" indent="0">
              <a:buNone/>
            </a:pPr>
            <a:endParaRPr lang="fr-FR" dirty="0" smtClean="0"/>
          </a:p>
          <a:p>
            <a:pPr lvl="2"/>
            <a:endParaRPr lang="fr-FR" dirty="0" smtClean="0"/>
          </a:p>
          <a:p>
            <a:pPr lvl="2"/>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25</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281" y="1146677"/>
            <a:ext cx="7910890" cy="5105833"/>
          </a:xfrm>
          <a:prstGeom prst="rect">
            <a:avLst/>
          </a:prstGeom>
        </p:spPr>
      </p:pic>
    </p:spTree>
    <p:extLst>
      <p:ext uri="{BB962C8B-B14F-4D97-AF65-F5344CB8AC3E}">
        <p14:creationId xmlns:p14="http://schemas.microsoft.com/office/powerpoint/2010/main" val="2005959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137166" cy="5473886"/>
          </a:xfrm>
        </p:spPr>
        <p:txBody>
          <a:bodyPr anchor="t">
            <a:noAutofit/>
          </a:bodyPr>
          <a:lstStyle/>
          <a:p>
            <a:pPr marL="0" indent="0">
              <a:buNone/>
            </a:pPr>
            <a:r>
              <a:rPr lang="fr-FR" dirty="0" smtClean="0"/>
              <a:t>Mesure de similarité</a:t>
            </a:r>
          </a:p>
          <a:p>
            <a:pPr lvl="1"/>
            <a:r>
              <a:rPr lang="fr-FR" dirty="0" smtClean="0"/>
              <a:t>Deux types de données : statistiques (Image + </a:t>
            </a:r>
            <a:r>
              <a:rPr lang="fr-FR" dirty="0" err="1" smtClean="0"/>
              <a:t>méta-données</a:t>
            </a:r>
            <a:r>
              <a:rPr lang="fr-FR" dirty="0" smtClean="0"/>
              <a:t>) et relations spatiales </a:t>
            </a:r>
          </a:p>
          <a:p>
            <a:pPr marL="457200" lvl="1" indent="0">
              <a:buNone/>
              <a:tabLst>
                <a:tab pos="536575" algn="l"/>
              </a:tabLst>
            </a:pPr>
            <a:r>
              <a:rPr lang="fr-FR" dirty="0">
                <a:sym typeface="Wingdings" panose="05000000000000000000" pitchFamily="2" charset="2"/>
              </a:rPr>
              <a:t>	</a:t>
            </a:r>
            <a:r>
              <a:rPr lang="fr-FR" dirty="0" smtClean="0">
                <a:sym typeface="Wingdings" panose="05000000000000000000" pitchFamily="2" charset="2"/>
              </a:rPr>
              <a:t> </a:t>
            </a:r>
            <a:r>
              <a:rPr lang="fr-FR" b="1" dirty="0">
                <a:sym typeface="Wingdings" panose="05000000000000000000" pitchFamily="2" charset="2"/>
              </a:rPr>
              <a:t>D</a:t>
            </a:r>
            <a:r>
              <a:rPr lang="fr-FR" b="1" dirty="0" smtClean="0">
                <a:sym typeface="Wingdings" panose="05000000000000000000" pitchFamily="2" charset="2"/>
              </a:rPr>
              <a:t>ouble RàPC</a:t>
            </a:r>
          </a:p>
          <a:p>
            <a:pPr marL="1257300" lvl="2" indent="-342900">
              <a:buClrTx/>
              <a:buSzPct val="100000"/>
              <a:buFont typeface="+mj-lt"/>
              <a:buAutoNum type="arabicPeriod"/>
            </a:pPr>
            <a:r>
              <a:rPr lang="fr-FR" b="1" dirty="0">
                <a:sym typeface="Wingdings" panose="05000000000000000000" pitchFamily="2" charset="2"/>
              </a:rPr>
              <a:t>Pour le paramétrage de la croissance de régions</a:t>
            </a:r>
          </a:p>
          <a:p>
            <a:pPr marL="1257300" lvl="2" indent="-342900">
              <a:buClrTx/>
              <a:buSzPct val="100000"/>
              <a:buFont typeface="+mj-lt"/>
              <a:buAutoNum type="arabicPeriod"/>
            </a:pPr>
            <a:r>
              <a:rPr lang="fr-FR" b="1" dirty="0">
                <a:sym typeface="Wingdings" panose="05000000000000000000" pitchFamily="2" charset="2"/>
              </a:rPr>
              <a:t>Pour la position des </a:t>
            </a:r>
            <a:r>
              <a:rPr lang="fr-FR" b="1" dirty="0" smtClean="0">
                <a:sym typeface="Wingdings" panose="05000000000000000000" pitchFamily="2" charset="2"/>
              </a:rPr>
              <a:t>germes</a:t>
            </a:r>
          </a:p>
          <a:p>
            <a:pPr lvl="1">
              <a:buClrTx/>
              <a:buSzPct val="100000"/>
              <a:buFont typeface="Wingdings" panose="05000000000000000000" pitchFamily="2" charset="2"/>
              <a:buChar char="à"/>
            </a:pPr>
            <a:r>
              <a:rPr lang="fr-FR" b="1" dirty="0" smtClean="0">
                <a:sym typeface="Wingdings" panose="05000000000000000000" pitchFamily="2" charset="2"/>
              </a:rPr>
              <a:t>Deux mesures de similarité</a:t>
            </a:r>
          </a:p>
          <a:p>
            <a:pPr marL="1262063" lvl="2" indent="-347663">
              <a:buClrTx/>
              <a:buSzPct val="110000"/>
              <a:buFont typeface="+mj-lt"/>
              <a:buAutoNum type="arabicPeriod"/>
            </a:pPr>
            <a:r>
              <a:rPr lang="fr-FR" dirty="0" smtClean="0">
                <a:sym typeface="Wingdings" panose="05000000000000000000" pitchFamily="2" charset="2"/>
              </a:rPr>
              <a:t>Choix d’une formule hybride pour les statistiques :</a:t>
            </a:r>
          </a:p>
          <a:p>
            <a:pPr marL="914400" lvl="1" indent="-457200">
              <a:buClrTx/>
              <a:buSzPct val="110000"/>
              <a:buFont typeface="+mj-lt"/>
              <a:buAutoNum type="arabicPeriod"/>
            </a:pPr>
            <a:endParaRPr lang="fr-FR" dirty="0" smtClean="0">
              <a:sym typeface="Wingdings" panose="05000000000000000000" pitchFamily="2" charset="2"/>
            </a:endParaRPr>
          </a:p>
          <a:p>
            <a:pPr marL="914400" lvl="1" indent="-457200">
              <a:buClrTx/>
              <a:buSzPct val="110000"/>
              <a:buFont typeface="+mj-lt"/>
              <a:buAutoNum type="arabicPeriod"/>
            </a:pPr>
            <a:endParaRPr lang="fr-FR" dirty="0" smtClean="0">
              <a:sym typeface="Wingdings" panose="05000000000000000000" pitchFamily="2" charset="2"/>
            </a:endParaRPr>
          </a:p>
          <a:p>
            <a:pPr lvl="1">
              <a:buClrTx/>
              <a:buSzPct val="100000"/>
            </a:pPr>
            <a:endParaRPr lang="fr-FR" b="1" dirty="0" smtClean="0"/>
          </a:p>
          <a:p>
            <a:pPr lvl="1"/>
            <a:endParaRPr lang="fr-FR" i="1" dirty="0" smtClean="0"/>
          </a:p>
          <a:p>
            <a:pPr marL="1262063" lvl="2" indent="-347663">
              <a:buClrTx/>
              <a:buSzPct val="110000"/>
              <a:buFont typeface="+mj-lt"/>
              <a:buAutoNum type="arabicPeriod" startAt="2"/>
            </a:pPr>
            <a:r>
              <a:rPr lang="fr-FR" dirty="0" smtClean="0"/>
              <a:t>Comparaison par égalité des relations spatiales</a:t>
            </a:r>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26</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6" name="Rectangle 5"/>
              <p:cNvSpPr/>
              <p:nvPr/>
            </p:nvSpPr>
            <p:spPr>
              <a:xfrm>
                <a:off x="4800831" y="4199992"/>
                <a:ext cx="3385670" cy="483466"/>
              </a:xfrm>
              <a:prstGeom prst="rect">
                <a:avLst/>
              </a:prstGeom>
            </p:spPr>
            <p:txBody>
              <a:bodyPr wrap="none">
                <a:spAutoFit/>
              </a:bodyPr>
              <a:lstStyle/>
              <a:p>
                <a:r>
                  <a:rPr lang="es-ES" dirty="0" smtClean="0"/>
                  <a:t>s(x, y) =  </a:t>
                </a:r>
                <a14:m>
                  <m:oMath xmlns:m="http://schemas.openxmlformats.org/officeDocument/2006/math">
                    <m:f>
                      <m:fPr>
                        <m:ctrlPr>
                          <a:rPr lang="es-ES"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2</m:t>
                        </m:r>
                      </m:den>
                    </m:f>
                  </m:oMath>
                </a14:m>
                <a:r>
                  <a:rPr lang="es-ES" dirty="0" smtClean="0"/>
                  <a:t> (</a:t>
                </a:r>
                <a:r>
                  <a:rPr lang="es-ES" dirty="0"/>
                  <a:t>SN(x, y) + MSSIM(x, y))</a:t>
                </a:r>
                <a:endParaRPr lang="fr-FR" dirty="0"/>
              </a:p>
            </p:txBody>
          </p:sp>
        </mc:Choice>
        <mc:Fallback>
          <p:sp>
            <p:nvSpPr>
              <p:cNvPr id="6" name="Rectangle 5"/>
              <p:cNvSpPr>
                <a:spLocks noRot="1" noChangeAspect="1" noMove="1" noResize="1" noEditPoints="1" noAdjustHandles="1" noChangeArrowheads="1" noChangeShapeType="1" noTextEdit="1"/>
              </p:cNvSpPr>
              <p:nvPr/>
            </p:nvSpPr>
            <p:spPr>
              <a:xfrm>
                <a:off x="4800831" y="4199992"/>
                <a:ext cx="3385670" cy="483466"/>
              </a:xfrm>
              <a:prstGeom prst="rect">
                <a:avLst/>
              </a:prstGeom>
              <a:blipFill rotWithShape="0">
                <a:blip r:embed="rId4"/>
                <a:stretch>
                  <a:fillRect l="-1622" r="-541" b="-8861"/>
                </a:stretch>
              </a:blipFill>
            </p:spPr>
            <p:txBody>
              <a:bodyPr/>
              <a:lstStyle/>
              <a:p>
                <a:r>
                  <a:rPr lang="fr-FR">
                    <a:noFill/>
                  </a:rPr>
                  <a:t> </a:t>
                </a:r>
              </a:p>
            </p:txBody>
          </p:sp>
        </mc:Fallback>
      </mc:AlternateContent>
      <p:cxnSp>
        <p:nvCxnSpPr>
          <p:cNvPr id="12" name="Connecteur droit avec flèche 11"/>
          <p:cNvCxnSpPr/>
          <p:nvPr/>
        </p:nvCxnSpPr>
        <p:spPr>
          <a:xfrm flipV="1">
            <a:off x="5530872" y="4655629"/>
            <a:ext cx="648888" cy="504199"/>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19" name="Connecteur droit avec flèche 18"/>
          <p:cNvCxnSpPr/>
          <p:nvPr/>
        </p:nvCxnSpPr>
        <p:spPr>
          <a:xfrm flipH="1" flipV="1">
            <a:off x="7286172" y="4655629"/>
            <a:ext cx="1020910" cy="504199"/>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20" name="ZoneTexte 19"/>
          <p:cNvSpPr txBox="1"/>
          <p:nvPr/>
        </p:nvSpPr>
        <p:spPr>
          <a:xfrm>
            <a:off x="3678223" y="5159828"/>
            <a:ext cx="2501537" cy="646331"/>
          </a:xfrm>
          <a:prstGeom prst="rect">
            <a:avLst/>
          </a:prstGeom>
          <a:noFill/>
        </p:spPr>
        <p:txBody>
          <a:bodyPr wrap="square" rtlCol="0">
            <a:spAutoFit/>
          </a:bodyPr>
          <a:lstStyle/>
          <a:p>
            <a:r>
              <a:rPr lang="fr-FR" dirty="0" smtClean="0"/>
              <a:t>Formule de </a:t>
            </a:r>
            <a:r>
              <a:rPr lang="fr-FR" dirty="0" err="1" smtClean="0"/>
              <a:t>Perner</a:t>
            </a:r>
            <a:r>
              <a:rPr lang="fr-FR" dirty="0" smtClean="0"/>
              <a:t> pour les </a:t>
            </a:r>
            <a:r>
              <a:rPr lang="fr-FR" b="1" dirty="0" err="1" smtClean="0"/>
              <a:t>méta-données</a:t>
            </a:r>
            <a:endParaRPr lang="fr-FR" b="1" dirty="0"/>
          </a:p>
        </p:txBody>
      </p:sp>
      <p:sp>
        <p:nvSpPr>
          <p:cNvPr id="21" name="ZoneTexte 20"/>
          <p:cNvSpPr txBox="1"/>
          <p:nvPr/>
        </p:nvSpPr>
        <p:spPr>
          <a:xfrm>
            <a:off x="7374884" y="5159828"/>
            <a:ext cx="2929965" cy="646331"/>
          </a:xfrm>
          <a:prstGeom prst="rect">
            <a:avLst/>
          </a:prstGeom>
          <a:noFill/>
        </p:spPr>
        <p:txBody>
          <a:bodyPr wrap="square" rtlCol="0">
            <a:spAutoFit/>
          </a:bodyPr>
          <a:lstStyle/>
          <a:p>
            <a:r>
              <a:rPr lang="fr-FR" i="1" dirty="0" err="1" smtClean="0"/>
              <a:t>Mean</a:t>
            </a:r>
            <a:r>
              <a:rPr lang="fr-FR" i="1" dirty="0" smtClean="0"/>
              <a:t> Structural </a:t>
            </a:r>
            <a:r>
              <a:rPr lang="fr-FR" i="1" dirty="0" err="1" smtClean="0"/>
              <a:t>SIMilarity</a:t>
            </a:r>
            <a:r>
              <a:rPr lang="fr-FR" i="1" dirty="0" smtClean="0"/>
              <a:t> </a:t>
            </a:r>
            <a:r>
              <a:rPr lang="fr-FR" dirty="0" smtClean="0"/>
              <a:t>pour la </a:t>
            </a:r>
            <a:r>
              <a:rPr lang="fr-FR" b="1" dirty="0" smtClean="0"/>
              <a:t>partie Image</a:t>
            </a:r>
            <a:endParaRPr lang="fr-FR" b="1" i="1" dirty="0"/>
          </a:p>
        </p:txBody>
      </p:sp>
    </p:spTree>
    <p:extLst>
      <p:ext uri="{BB962C8B-B14F-4D97-AF65-F5344CB8AC3E}">
        <p14:creationId xmlns:p14="http://schemas.microsoft.com/office/powerpoint/2010/main" val="1804572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Positionnement flou de la tumeur</a:t>
            </a:r>
          </a:p>
          <a:p>
            <a:pPr lvl="1"/>
            <a:r>
              <a:rPr lang="fr-FR" dirty="0" smtClean="0"/>
              <a:t>Ensemble de relations spatiales définissant la position</a:t>
            </a:r>
          </a:p>
          <a:p>
            <a:pPr lvl="1"/>
            <a:r>
              <a:rPr lang="fr-FR" dirty="0" smtClean="0"/>
              <a:t>Objet simplifié en un point : son centre de gravité</a:t>
            </a:r>
          </a:p>
          <a:p>
            <a:pPr lvl="1"/>
            <a:r>
              <a:rPr lang="fr-FR" dirty="0" smtClean="0"/>
              <a:t>Fusion des relations par t-norme</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27</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95745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Positionnement flou de la tumeur</a:t>
            </a:r>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28</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650" y="1686134"/>
            <a:ext cx="6825521" cy="4934429"/>
          </a:xfrm>
          <a:prstGeom prst="rect">
            <a:avLst/>
          </a:prstGeom>
        </p:spPr>
      </p:pic>
    </p:spTree>
    <p:extLst>
      <p:ext uri="{BB962C8B-B14F-4D97-AF65-F5344CB8AC3E}">
        <p14:creationId xmlns:p14="http://schemas.microsoft.com/office/powerpoint/2010/main" val="1080518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Prétraitements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29</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5985" y="1700238"/>
            <a:ext cx="9847619" cy="4876190"/>
          </a:xfrm>
          <a:prstGeom prst="rect">
            <a:avLst/>
          </a:prstGeom>
        </p:spPr>
      </p:pic>
    </p:spTree>
    <p:extLst>
      <p:ext uri="{BB962C8B-B14F-4D97-AF65-F5344CB8AC3E}">
        <p14:creationId xmlns:p14="http://schemas.microsoft.com/office/powerpoint/2010/main" val="2566774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0"/>
            <a:ext cx="10018713" cy="874553"/>
          </a:xfrm>
        </p:spPr>
        <p:txBody>
          <a:bodyPr>
            <a:normAutofit/>
          </a:bodyPr>
          <a:lstStyle/>
          <a:p>
            <a:r>
              <a:rPr lang="fr-FR" dirty="0" smtClean="0"/>
              <a:t>Plan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515642"/>
            <a:ext cx="10018713" cy="4236440"/>
          </a:xfrm>
        </p:spPr>
        <p:txBody>
          <a:bodyPr anchor="t">
            <a:normAutofit/>
          </a:bodyPr>
          <a:lstStyle/>
          <a:p>
            <a:pPr marL="0" indent="0">
              <a:lnSpc>
                <a:spcPct val="150000"/>
              </a:lnSpc>
              <a:buNone/>
            </a:pPr>
            <a:r>
              <a:rPr lang="fr-FR" dirty="0" smtClean="0"/>
              <a:t>Introduction</a:t>
            </a:r>
          </a:p>
          <a:p>
            <a:pPr marL="0" indent="0">
              <a:lnSpc>
                <a:spcPct val="150000"/>
              </a:lnSpc>
              <a:buNone/>
            </a:pPr>
            <a:r>
              <a:rPr lang="fr-FR" dirty="0" smtClean="0"/>
              <a:t>I.  Le RàPC pour la segmentation d’images</a:t>
            </a:r>
          </a:p>
          <a:p>
            <a:pPr marL="0" indent="0">
              <a:lnSpc>
                <a:spcPct val="150000"/>
              </a:lnSpc>
              <a:buNone/>
            </a:pPr>
            <a:r>
              <a:rPr lang="fr-FR" dirty="0" smtClean="0"/>
              <a:t>II. Logique floue et relations spatiales</a:t>
            </a:r>
          </a:p>
          <a:p>
            <a:pPr marL="0" indent="0">
              <a:lnSpc>
                <a:spcPct val="150000"/>
              </a:lnSpc>
              <a:buNone/>
            </a:pPr>
            <a:r>
              <a:rPr lang="fr-FR" dirty="0" smtClean="0"/>
              <a:t>III. Contribution et solution proposée</a:t>
            </a:r>
          </a:p>
          <a:p>
            <a:pPr marL="0" indent="0">
              <a:lnSpc>
                <a:spcPct val="150000"/>
              </a:lnSpc>
              <a:buNone/>
            </a:pPr>
            <a:r>
              <a:rPr lang="fr-FR" dirty="0" smtClean="0"/>
              <a:t>Conclusion </a:t>
            </a:r>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p:txBody>
          <a:bodyPr/>
          <a:lstStyle/>
          <a:p>
            <a:fld id="{FEC07D1D-9040-46BE-96F9-BC33D0812D1B}" type="slidenum">
              <a:rPr lang="fr-FR" sz="2000" smtClean="0"/>
              <a:t>3</a:t>
            </a:fld>
            <a:endParaRPr lang="fr-FR" sz="2000"/>
          </a:p>
        </p:txBody>
      </p:sp>
    </p:spTree>
    <p:extLst>
      <p:ext uri="{BB962C8B-B14F-4D97-AF65-F5344CB8AC3E}">
        <p14:creationId xmlns:p14="http://schemas.microsoft.com/office/powerpoint/2010/main" val="1951087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Adaptation de la position des germes</a:t>
            </a:r>
          </a:p>
          <a:p>
            <a:pPr lvl="1"/>
            <a:r>
              <a:rPr lang="fr-FR" dirty="0" smtClean="0"/>
              <a:t>Germes parfois placés en dehors de leur région </a:t>
            </a:r>
            <a:r>
              <a:rPr lang="fr-FR" dirty="0" smtClean="0">
                <a:sym typeface="Wingdings" panose="05000000000000000000" pitchFamily="2" charset="2"/>
              </a:rPr>
              <a:t> nécessité de les déplacer</a:t>
            </a:r>
          </a:p>
          <a:p>
            <a:pPr lvl="1"/>
            <a:r>
              <a:rPr lang="fr-FR" dirty="0" smtClean="0">
                <a:sym typeface="Wingdings" panose="05000000000000000000" pitchFamily="2" charset="2"/>
              </a:rPr>
              <a:t>Après prétraitement, un objet a toujours la même couleur</a:t>
            </a:r>
          </a:p>
          <a:p>
            <a:pPr marL="457200" lvl="1" indent="0">
              <a:buNone/>
            </a:pPr>
            <a:r>
              <a:rPr lang="fr-FR" dirty="0" smtClean="0">
                <a:sym typeface="Wingdings" panose="05000000000000000000" pitchFamily="2" charset="2"/>
              </a:rPr>
              <a:t> Algorithme de recherche itérative d’un voisin cohérent</a:t>
            </a:r>
          </a:p>
          <a:p>
            <a:pPr lvl="1"/>
            <a:endParaRPr lang="fr-FR" dirty="0" smtClean="0"/>
          </a:p>
          <a:p>
            <a:pPr marL="457200" lvl="1" indent="0">
              <a:buNone/>
            </a:pPr>
            <a:endParaRPr lang="fr-FR" dirty="0" smtClean="0"/>
          </a:p>
          <a:p>
            <a:pPr marL="914400" lvl="2" indent="0">
              <a:buNone/>
            </a:pPr>
            <a:r>
              <a:rPr lang="fr-FR" dirty="0" smtClean="0"/>
              <a:t> </a:t>
            </a:r>
          </a:p>
          <a:p>
            <a:pPr marL="457200" lvl="1" indent="0">
              <a:buNone/>
            </a:pPr>
            <a:endParaRPr lang="fr-FR" i="1" dirty="0" smtClean="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30</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graphicFrame>
        <p:nvGraphicFramePr>
          <p:cNvPr id="8" name="Tableau 7"/>
          <p:cNvGraphicFramePr>
            <a:graphicFrameLocks noGrp="1"/>
          </p:cNvGraphicFramePr>
          <p:nvPr>
            <p:extLst>
              <p:ext uri="{D42A27DB-BD31-4B8C-83A1-F6EECF244321}">
                <p14:modId xmlns:p14="http://schemas.microsoft.com/office/powerpoint/2010/main" val="869427789"/>
              </p:ext>
            </p:extLst>
          </p:nvPr>
        </p:nvGraphicFramePr>
        <p:xfrm>
          <a:off x="2275999" y="2667000"/>
          <a:ext cx="8435340" cy="3124200"/>
        </p:xfrm>
        <a:graphic>
          <a:graphicData uri="http://schemas.openxmlformats.org/drawingml/2006/table">
            <a:tbl>
              <a:tblPr/>
              <a:tblGrid>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gridCol w="312420"/>
              </a:tblGrid>
              <a:tr h="312420">
                <a:tc>
                  <a:txBody>
                    <a:bodyPr/>
                    <a:lstStyle/>
                    <a:p>
                      <a:pPr algn="l" fontAlgn="b"/>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gridSpan="3">
                  <a:txBody>
                    <a:bodyPr/>
                    <a:lstStyle/>
                    <a:p>
                      <a:pPr algn="l" fontAlgn="ctr"/>
                      <a:r>
                        <a:rPr lang="fr-FR" sz="1100" b="0" i="0" u="none" strike="noStrike" dirty="0" smtClean="0">
                          <a:solidFill>
                            <a:srgbClr val="000000"/>
                          </a:solidFill>
                          <a:effectLst/>
                          <a:latin typeface="Calibri" panose="020F0502020204030204" pitchFamily="34" charset="0"/>
                        </a:rPr>
                        <a:t> pixel </a:t>
                      </a:r>
                      <a:r>
                        <a:rPr lang="fr-FR" sz="1100" b="0" i="0" u="none" strike="noStrike" dirty="0">
                          <a:solidFill>
                            <a:srgbClr val="000000"/>
                          </a:solidFill>
                          <a:effectLst/>
                          <a:latin typeface="Calibri" panose="020F0502020204030204" pitchFamily="34" charset="0"/>
                        </a:rPr>
                        <a:t>germe</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fr-FR"/>
                    </a:p>
                  </a:txBody>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FF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gridSpan="4">
                  <a:txBody>
                    <a:bodyPr/>
                    <a:lstStyle/>
                    <a:p>
                      <a:pPr algn="l" fontAlgn="ctr"/>
                      <a:r>
                        <a:rPr lang="fr-FR" sz="1100" b="0" i="0" u="none" strike="noStrike" dirty="0" smtClean="0">
                          <a:solidFill>
                            <a:srgbClr val="000000"/>
                          </a:solidFill>
                          <a:effectLst/>
                          <a:latin typeface="Calibri" panose="020F0502020204030204" pitchFamily="34" charset="0"/>
                        </a:rPr>
                        <a:t> voisins </a:t>
                      </a:r>
                      <a:r>
                        <a:rPr lang="fr-FR" sz="1100" b="0" i="0" u="none" strike="noStrike" dirty="0">
                          <a:solidFill>
                            <a:srgbClr val="000000"/>
                          </a:solidFill>
                          <a:effectLst/>
                          <a:latin typeface="Calibri" panose="020F0502020204030204" pitchFamily="34" charset="0"/>
                        </a:rPr>
                        <a:t>candidats</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gridSpan="4">
                  <a:txBody>
                    <a:bodyPr/>
                    <a:lstStyle/>
                    <a:p>
                      <a:pPr algn="l" fontAlgn="ctr"/>
                      <a:r>
                        <a:rPr lang="fr-FR" sz="1100" b="0" i="0" u="none" strike="noStrike" dirty="0" smtClean="0">
                          <a:solidFill>
                            <a:srgbClr val="000000"/>
                          </a:solidFill>
                          <a:effectLst/>
                          <a:latin typeface="Calibri" panose="020F0502020204030204" pitchFamily="34" charset="0"/>
                        </a:rPr>
                        <a:t> voisins </a:t>
                      </a:r>
                      <a:r>
                        <a:rPr lang="fr-FR" sz="1100" b="0" i="0" u="none" strike="noStrike" dirty="0">
                          <a:solidFill>
                            <a:srgbClr val="000000"/>
                          </a:solidFill>
                          <a:effectLst/>
                          <a:latin typeface="Calibri" panose="020F0502020204030204" pitchFamily="34" charset="0"/>
                        </a:rPr>
                        <a:t>déjà visités</a:t>
                      </a: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fr-FR" sz="9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fr-FR" sz="900" b="0" i="0" u="none" strike="noStrike" dirty="0" smtClean="0">
                          <a:solidFill>
                            <a:srgbClr val="000000"/>
                          </a:solidFill>
                          <a:effectLst/>
                          <a:latin typeface="Calibri" panose="020F0502020204030204" pitchFamily="34" charset="0"/>
                        </a:rPr>
                        <a:t> </a:t>
                      </a:r>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gridSpan="3">
                  <a:txBody>
                    <a:bodyPr/>
                    <a:lstStyle/>
                    <a:p>
                      <a:pPr algn="ctr" fontAlgn="b"/>
                      <a:r>
                        <a:rPr lang="fr-FR" sz="1100" b="0" i="0" u="none" strike="noStrike">
                          <a:solidFill>
                            <a:srgbClr val="000000"/>
                          </a:solidFill>
                          <a:effectLst/>
                          <a:latin typeface="Calibri" panose="020F0502020204030204" pitchFamily="34" charset="0"/>
                        </a:rPr>
                        <a:t>itération 1</a:t>
                      </a:r>
                    </a:p>
                  </a:txBody>
                  <a:tcPr marL="0" marR="0" marT="0" marB="0" anchor="b">
                    <a:lnL>
                      <a:noFill/>
                    </a:lnL>
                    <a:lnR>
                      <a:noFill/>
                    </a:lnR>
                    <a:lnT>
                      <a:noFill/>
                    </a:lnT>
                    <a:lnB>
                      <a:noFill/>
                    </a:lnB>
                  </a:tcPr>
                </a:tc>
                <a:tc hMerge="1">
                  <a:txBody>
                    <a:bodyPr/>
                    <a:lstStyle/>
                    <a:p>
                      <a:endParaRPr lang="fr-FR"/>
                    </a:p>
                  </a:txBody>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gridSpan="5">
                  <a:txBody>
                    <a:bodyPr/>
                    <a:lstStyle/>
                    <a:p>
                      <a:pPr algn="ctr" fontAlgn="b"/>
                      <a:r>
                        <a:rPr lang="fr-FR" sz="1100" b="0" i="0" u="none" strike="noStrike">
                          <a:solidFill>
                            <a:srgbClr val="000000"/>
                          </a:solidFill>
                          <a:effectLst/>
                          <a:latin typeface="Calibri" panose="020F0502020204030204" pitchFamily="34" charset="0"/>
                        </a:rPr>
                        <a:t>itération 2</a:t>
                      </a:r>
                    </a:p>
                  </a:txBody>
                  <a:tcPr marL="0" marR="0" marT="0" marB="0" anchor="b">
                    <a:lnL>
                      <a:noFill/>
                    </a:lnL>
                    <a:lnR>
                      <a:noFill/>
                    </a:lnR>
                    <a:lnT>
                      <a:noFill/>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gridSpan="7">
                  <a:txBody>
                    <a:bodyPr/>
                    <a:lstStyle/>
                    <a:p>
                      <a:pPr algn="ctr" fontAlgn="b"/>
                      <a:r>
                        <a:rPr lang="fr-FR" sz="1100" b="0" i="0" u="none" strike="noStrike">
                          <a:solidFill>
                            <a:srgbClr val="000000"/>
                          </a:solidFill>
                          <a:effectLst/>
                          <a:latin typeface="Calibri" panose="020F0502020204030204" pitchFamily="34" charset="0"/>
                        </a:rPr>
                        <a:t>itération 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12420">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r>
            </a:tbl>
          </a:graphicData>
        </a:graphic>
      </p:graphicFrame>
    </p:spTree>
    <p:extLst>
      <p:ext uri="{BB962C8B-B14F-4D97-AF65-F5344CB8AC3E}">
        <p14:creationId xmlns:p14="http://schemas.microsoft.com/office/powerpoint/2010/main" val="574178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Adaptation de la position des germes, résultats</a:t>
            </a:r>
          </a:p>
          <a:p>
            <a:pPr marL="457200" lvl="1" indent="0">
              <a:buNone/>
            </a:pPr>
            <a:endParaRPr lang="fr-FR" dirty="0" smtClean="0"/>
          </a:p>
          <a:p>
            <a:pPr marL="914400" lvl="2" indent="0">
              <a:buNone/>
            </a:pPr>
            <a:r>
              <a:rPr lang="fr-FR" dirty="0" smtClean="0"/>
              <a:t> </a:t>
            </a:r>
          </a:p>
          <a:p>
            <a:pPr marL="457200" lvl="1" indent="0">
              <a:buNone/>
            </a:pPr>
            <a:endParaRPr lang="fr-FR" i="1" dirty="0" smtClean="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31</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graphicFrame>
        <p:nvGraphicFramePr>
          <p:cNvPr id="12" name="Tableau 11"/>
          <p:cNvGraphicFramePr>
            <a:graphicFrameLocks noGrp="1"/>
          </p:cNvGraphicFramePr>
          <p:nvPr>
            <p:extLst>
              <p:ext uri="{D42A27DB-BD31-4B8C-83A1-F6EECF244321}">
                <p14:modId xmlns:p14="http://schemas.microsoft.com/office/powerpoint/2010/main" val="3761678386"/>
              </p:ext>
            </p:extLst>
          </p:nvPr>
        </p:nvGraphicFramePr>
        <p:xfrm>
          <a:off x="447865" y="2576235"/>
          <a:ext cx="3818463" cy="3124197"/>
        </p:xfrm>
        <a:graphic>
          <a:graphicData uri="http://schemas.openxmlformats.org/drawingml/2006/table">
            <a:tbl>
              <a:tblPr/>
              <a:tblGrid>
                <a:gridCol w="347133"/>
                <a:gridCol w="347133"/>
                <a:gridCol w="347133"/>
                <a:gridCol w="347133"/>
                <a:gridCol w="347133"/>
                <a:gridCol w="347133"/>
                <a:gridCol w="347133"/>
                <a:gridCol w="347133"/>
                <a:gridCol w="347133"/>
                <a:gridCol w="347133"/>
                <a:gridCol w="347133"/>
              </a:tblGrid>
              <a:tr h="347133">
                <a:tc>
                  <a:txBody>
                    <a:bodyPr/>
                    <a:lstStyle/>
                    <a:p>
                      <a:pPr algn="l" fontAlgn="b"/>
                      <a:endParaRPr lang="fr-FR"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a:solidFill>
                            <a:srgbClr val="000000"/>
                          </a:solidFill>
                          <a:effectLst/>
                          <a:latin typeface="Calibri" panose="020F0502020204030204" pitchFamily="34" charset="0"/>
                        </a:rPr>
                        <a:t>194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a:solidFill>
                            <a:srgbClr val="000000"/>
                          </a:solidFill>
                          <a:effectLst/>
                          <a:latin typeface="Calibri" panose="020F0502020204030204" pitchFamily="34" charset="0"/>
                        </a:rPr>
                        <a:t>195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a:solidFill>
                            <a:srgbClr val="000000"/>
                          </a:solidFill>
                          <a:effectLst/>
                          <a:latin typeface="Calibri" panose="020F0502020204030204" pitchFamily="34" charset="0"/>
                        </a:rPr>
                        <a:t>193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ctr"/>
                      <a:r>
                        <a:rPr lang="fr-FR" sz="1000" b="0" i="0" u="none" strike="noStrike">
                          <a:solidFill>
                            <a:srgbClr val="000000"/>
                          </a:solidFill>
                          <a:effectLst/>
                          <a:latin typeface="Calibri" panose="020F0502020204030204" pitchFamily="34" charset="0"/>
                        </a:rPr>
                        <a:t>195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r>
                        <a:rPr lang="fr-FR" sz="1000" b="0" i="0" u="none" strike="noStrike">
                          <a:solidFill>
                            <a:srgbClr val="000000"/>
                          </a:solidFill>
                          <a:effectLst/>
                          <a:latin typeface="Calibri" panose="020F0502020204030204" pitchFamily="34" charset="0"/>
                        </a:rPr>
                        <a:t>194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dirty="0">
                          <a:solidFill>
                            <a:srgbClr val="000000"/>
                          </a:solidFill>
                          <a:effectLst/>
                          <a:latin typeface="Calibri" panose="020F0502020204030204" pitchFamily="34" charset="0"/>
                        </a:rPr>
                        <a:t>149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ctr" fontAlgn="ctr"/>
                      <a:r>
                        <a:rPr lang="fr-FR" sz="1000" b="0" i="0" u="none" strike="noStrike">
                          <a:solidFill>
                            <a:srgbClr val="000000"/>
                          </a:solidFill>
                          <a:effectLst/>
                          <a:latin typeface="Calibri" panose="020F0502020204030204" pitchFamily="34" charset="0"/>
                        </a:rPr>
                        <a:t>159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fr-FR" sz="1000" b="0" i="0" u="none" strike="noStrike">
                          <a:solidFill>
                            <a:srgbClr val="000000"/>
                          </a:solidFill>
                          <a:effectLst/>
                          <a:latin typeface="Calibri" panose="020F0502020204030204" pitchFamily="34" charset="0"/>
                        </a:rPr>
                        <a:t>158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fr-FR" sz="1000" b="0" i="0" u="none" strike="noStrike">
                          <a:solidFill>
                            <a:srgbClr val="000000"/>
                          </a:solidFill>
                          <a:effectLst/>
                          <a:latin typeface="Calibri" panose="020F0502020204030204" pitchFamily="34" charset="0"/>
                        </a:rPr>
                        <a:t>154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r>
                        <a:rPr lang="fr-FR" sz="1000" b="0" i="0" u="none" strike="noStrike">
                          <a:solidFill>
                            <a:srgbClr val="000000"/>
                          </a:solidFill>
                          <a:effectLst/>
                          <a:latin typeface="Calibri" panose="020F0502020204030204" pitchFamily="34" charset="0"/>
                        </a:rPr>
                        <a:t>151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8036"/>
                    </a:solidFill>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endParaRPr lang="fr-FR" sz="10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r>
              <a:tr h="347133">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fr-FR"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r>
            </a:tbl>
          </a:graphicData>
        </a:graphic>
      </p:graphicFrame>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328" y="2891593"/>
            <a:ext cx="7657240" cy="2493480"/>
          </a:xfrm>
          <a:prstGeom prst="rect">
            <a:avLst/>
          </a:prstGeom>
        </p:spPr>
      </p:pic>
    </p:spTree>
    <p:extLst>
      <p:ext uri="{BB962C8B-B14F-4D97-AF65-F5344CB8AC3E}">
        <p14:creationId xmlns:p14="http://schemas.microsoft.com/office/powerpoint/2010/main" val="29255664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Post-traitements : fermeture morphologique</a:t>
            </a:r>
          </a:p>
          <a:p>
            <a:pPr lvl="1"/>
            <a:r>
              <a:rPr lang="fr-FR" dirty="0" smtClean="0"/>
              <a:t>Objectif : combler les vides dans les régions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32</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9966" y="2791483"/>
            <a:ext cx="8981891" cy="1638833"/>
          </a:xfrm>
          <a:prstGeom prst="rect">
            <a:avLst/>
          </a:prstGeom>
        </p:spPr>
      </p:pic>
    </p:spTree>
    <p:extLst>
      <p:ext uri="{BB962C8B-B14F-4D97-AF65-F5344CB8AC3E}">
        <p14:creationId xmlns:p14="http://schemas.microsoft.com/office/powerpoint/2010/main" val="20377014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Expériences et résultats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33</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5657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FEC07D1D-9040-46BE-96F9-BC33D0812D1B}" type="slidenum">
              <a:rPr lang="fr-FR" smtClean="0"/>
              <a:t>34</a:t>
            </a:fld>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632"/>
            <a:ext cx="12192000" cy="5410736"/>
          </a:xfrm>
          <a:prstGeom prst="rect">
            <a:avLst/>
          </a:prstGeom>
        </p:spPr>
      </p:pic>
      <p:sp>
        <p:nvSpPr>
          <p:cNvPr id="6"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933143" y="130677"/>
            <a:ext cx="10018713" cy="4928446"/>
          </a:xfrm>
        </p:spPr>
        <p:txBody>
          <a:bodyPr anchor="t">
            <a:normAutofit/>
          </a:bodyPr>
          <a:lstStyle/>
          <a:p>
            <a:pPr marL="0" indent="0" algn="ctr">
              <a:buNone/>
            </a:pPr>
            <a:r>
              <a:rPr lang="fr-FR" dirty="0" smtClean="0"/>
              <a:t>  Exemple complet</a:t>
            </a:r>
            <a:endParaRPr lang="fr-FR" dirty="0"/>
          </a:p>
        </p:txBody>
      </p:sp>
    </p:spTree>
    <p:extLst>
      <p:ext uri="{BB962C8B-B14F-4D97-AF65-F5344CB8AC3E}">
        <p14:creationId xmlns:p14="http://schemas.microsoft.com/office/powerpoint/2010/main" val="8531692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Mesure qualitative du système</a:t>
            </a:r>
          </a:p>
          <a:p>
            <a:pPr lvl="1"/>
            <a:r>
              <a:rPr lang="fr-FR" dirty="0" smtClean="0"/>
              <a:t>Validation croisée sur une base de 16 images</a:t>
            </a:r>
            <a:endParaRPr lang="fr-FR" dirty="0"/>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35</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624" y="3293816"/>
            <a:ext cx="10742083" cy="1914310"/>
          </a:xfrm>
          <a:prstGeom prst="rect">
            <a:avLst/>
          </a:prstGeom>
        </p:spPr>
      </p:pic>
    </p:spTree>
    <p:extLst>
      <p:ext uri="{BB962C8B-B14F-4D97-AF65-F5344CB8AC3E}">
        <p14:creationId xmlns:p14="http://schemas.microsoft.com/office/powerpoint/2010/main" val="3490374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Mesure qualitative du système</a:t>
            </a:r>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36</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9893" y="1853045"/>
            <a:ext cx="2566985" cy="1823605"/>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518" y="1490009"/>
            <a:ext cx="5540505" cy="2189487"/>
          </a:xfrm>
          <a:prstGeom prst="rect">
            <a:avLst/>
          </a:prstGeom>
        </p:spPr>
      </p:pic>
      <p:sp>
        <p:nvSpPr>
          <p:cNvPr id="10" name="ZoneTexte 9"/>
          <p:cNvSpPr txBox="1"/>
          <p:nvPr/>
        </p:nvSpPr>
        <p:spPr>
          <a:xfrm>
            <a:off x="1958173" y="3615150"/>
            <a:ext cx="2807452" cy="369332"/>
          </a:xfrm>
          <a:prstGeom prst="rect">
            <a:avLst/>
          </a:prstGeom>
          <a:noFill/>
        </p:spPr>
        <p:txBody>
          <a:bodyPr wrap="square" rtlCol="0">
            <a:spAutoFit/>
          </a:bodyPr>
          <a:lstStyle/>
          <a:p>
            <a:r>
              <a:rPr lang="fr-FR" dirty="0" smtClean="0"/>
              <a:t>Approche </a:t>
            </a:r>
            <a:r>
              <a:rPr lang="fr-FR" i="1" dirty="0" err="1" smtClean="0"/>
              <a:t>Deep</a:t>
            </a:r>
            <a:r>
              <a:rPr lang="fr-FR" i="1" dirty="0" smtClean="0"/>
              <a:t> Learning</a:t>
            </a:r>
            <a:endParaRPr lang="fr-FR" i="1" dirty="0"/>
          </a:p>
        </p:txBody>
      </p:sp>
      <p:sp>
        <p:nvSpPr>
          <p:cNvPr id="15" name="ZoneTexte 14"/>
          <p:cNvSpPr txBox="1"/>
          <p:nvPr/>
        </p:nvSpPr>
        <p:spPr>
          <a:xfrm>
            <a:off x="7408489" y="3641252"/>
            <a:ext cx="3292672" cy="369332"/>
          </a:xfrm>
          <a:prstGeom prst="rect">
            <a:avLst/>
          </a:prstGeom>
          <a:noFill/>
        </p:spPr>
        <p:txBody>
          <a:bodyPr wrap="square" rtlCol="0">
            <a:spAutoFit/>
          </a:bodyPr>
          <a:lstStyle/>
          <a:p>
            <a:r>
              <a:rPr lang="fr-FR" dirty="0" smtClean="0"/>
              <a:t>Comparaison RàPC / </a:t>
            </a:r>
            <a:r>
              <a:rPr lang="fr-FR" i="1" dirty="0" err="1" smtClean="0"/>
              <a:t>Watershed</a:t>
            </a:r>
            <a:endParaRPr lang="fr-FR" i="1" dirty="0"/>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8173" y="4292315"/>
            <a:ext cx="9285478" cy="2694292"/>
          </a:xfrm>
          <a:prstGeom prst="rect">
            <a:avLst/>
          </a:prstGeom>
        </p:spPr>
      </p:pic>
    </p:spTree>
    <p:extLst>
      <p:ext uri="{BB962C8B-B14F-4D97-AF65-F5344CB8AC3E}">
        <p14:creationId xmlns:p14="http://schemas.microsoft.com/office/powerpoint/2010/main" val="1888077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Conclusion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37</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t>Contribution       </a:t>
            </a:r>
            <a:r>
              <a:rPr lang="fr-FR" sz="1200" dirty="0" smtClean="0">
                <a:latin typeface="Arial" panose="020B0604020202020204" pitchFamily="34" charset="0"/>
                <a:cs typeface="Arial" panose="020B0604020202020204" pitchFamily="34" charset="0"/>
              </a:rPr>
              <a:t>● </a:t>
            </a:r>
            <a:r>
              <a:rPr lang="fr-FR" sz="1200" b="1" dirty="0" smtClean="0"/>
              <a:t>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63755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Bibliographie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38</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t>Contribution       </a:t>
            </a:r>
            <a:r>
              <a:rPr lang="fr-FR" sz="1200" dirty="0" smtClean="0">
                <a:latin typeface="Arial" panose="020B0604020202020204" pitchFamily="34" charset="0"/>
                <a:cs typeface="Arial" panose="020B0604020202020204" pitchFamily="34" charset="0"/>
              </a:rPr>
              <a:t>● </a:t>
            </a:r>
            <a:r>
              <a:rPr lang="fr-FR" sz="1200" b="1" dirty="0" smtClean="0"/>
              <a:t>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30573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84310" y="1612899"/>
            <a:ext cx="10018713" cy="3124201"/>
          </a:xfrm>
        </p:spPr>
        <p:txBody>
          <a:bodyPr>
            <a:normAutofit/>
          </a:bodyPr>
          <a:lstStyle/>
          <a:p>
            <a:pPr marL="0" indent="0" algn="ctr">
              <a:buNone/>
            </a:pPr>
            <a:r>
              <a:rPr lang="fr-FR" sz="3000" dirty="0" smtClean="0"/>
              <a:t>Merci de votre attention</a:t>
            </a:r>
            <a:endParaRPr lang="fr-FR" sz="3000" dirty="0"/>
          </a:p>
        </p:txBody>
      </p:sp>
    </p:spTree>
    <p:extLst>
      <p:ext uri="{BB962C8B-B14F-4D97-AF65-F5344CB8AC3E}">
        <p14:creationId xmlns:p14="http://schemas.microsoft.com/office/powerpoint/2010/main" val="3076316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Introduction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515642"/>
            <a:ext cx="10018713" cy="4236440"/>
          </a:xfrm>
        </p:spPr>
        <p:txBody>
          <a:bodyPr anchor="t">
            <a:normAutofit/>
          </a:bodyPr>
          <a:lstStyle/>
          <a:p>
            <a:pPr>
              <a:lnSpc>
                <a:spcPct val="150000"/>
              </a:lnSpc>
            </a:pPr>
            <a:r>
              <a:rPr lang="fr-FR" dirty="0" smtClean="0"/>
              <a:t>M. Julien </a:t>
            </a:r>
            <a:r>
              <a:rPr lang="fr-FR" dirty="0" err="1" smtClean="0"/>
              <a:t>Henriet</a:t>
            </a:r>
            <a:r>
              <a:rPr lang="fr-FR" dirty="0" smtClean="0"/>
              <a:t> – Tuteur de stage</a:t>
            </a:r>
          </a:p>
          <a:p>
            <a:pPr>
              <a:lnSpc>
                <a:spcPct val="150000"/>
              </a:lnSpc>
            </a:pPr>
            <a:r>
              <a:rPr lang="fr-FR" dirty="0" smtClean="0"/>
              <a:t>Pr. Jean-Christophe LAPAYRE </a:t>
            </a:r>
          </a:p>
          <a:p>
            <a:pPr>
              <a:lnSpc>
                <a:spcPct val="150000"/>
              </a:lnSpc>
            </a:pPr>
            <a:r>
              <a:rPr lang="fr-FR" dirty="0" smtClean="0"/>
              <a:t>Lisa CORBAT et Florent MARIE – doctorants sur le projet</a:t>
            </a:r>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4</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b="1" dirty="0" smtClean="0"/>
              <a:t>Introduction</a:t>
            </a:r>
            <a:r>
              <a:rPr lang="fr-FR" sz="1200" dirty="0" smtClean="0"/>
              <a:t>      RàPC pour la segmentation d’images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20767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Contribution et solution proposée</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137166" cy="4928446"/>
          </a:xfrm>
        </p:spPr>
        <p:txBody>
          <a:bodyPr anchor="t">
            <a:normAutofit/>
          </a:bodyPr>
          <a:lstStyle/>
          <a:p>
            <a:pPr marL="0" indent="0">
              <a:buNone/>
            </a:pPr>
            <a:r>
              <a:rPr lang="fr-FR" dirty="0" smtClean="0"/>
              <a:t>Mesure de similarité, comparaison pour les données Image</a:t>
            </a:r>
          </a:p>
          <a:p>
            <a:pPr lvl="1"/>
            <a:endParaRPr lang="fr-FR" i="1" dirty="0" smtClean="0"/>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40</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RàPC &amp; segmentation d’images               Logique floue &amp; relations spatiales</a:t>
            </a:r>
            <a:r>
              <a:rPr lang="fr-FR" sz="1200" b="1" dirty="0" smtClean="0"/>
              <a:t>       </a:t>
            </a:r>
            <a:r>
              <a:rPr lang="fr-FR" sz="1200" dirty="0" smtClean="0">
                <a:latin typeface="Arial" panose="020B0604020202020204" pitchFamily="34" charset="0"/>
                <a:cs typeface="Arial" panose="020B0604020202020204" pitchFamily="34" charset="0"/>
              </a:rPr>
              <a:t>●</a:t>
            </a:r>
            <a:r>
              <a:rPr lang="fr-FR" sz="1200" b="1" dirty="0" smtClean="0"/>
              <a:t>Contribution</a:t>
            </a:r>
            <a:r>
              <a:rPr lang="fr-FR" sz="1200" dirty="0" smtClean="0"/>
              <a:t>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740" y="5094776"/>
            <a:ext cx="4574176" cy="1184548"/>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872" y="1656899"/>
            <a:ext cx="10504318" cy="3005588"/>
          </a:xfrm>
          <a:prstGeom prst="rect">
            <a:avLst/>
          </a:prstGeom>
        </p:spPr>
      </p:pic>
      <p:sp>
        <p:nvSpPr>
          <p:cNvPr id="10" name="Flèche droite 9"/>
          <p:cNvSpPr/>
          <p:nvPr/>
        </p:nvSpPr>
        <p:spPr>
          <a:xfrm>
            <a:off x="8759372" y="5557534"/>
            <a:ext cx="827314" cy="186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9778364" y="5327436"/>
            <a:ext cx="1365614" cy="646331"/>
          </a:xfrm>
          <a:prstGeom prst="rect">
            <a:avLst/>
          </a:prstGeom>
          <a:noFill/>
        </p:spPr>
        <p:txBody>
          <a:bodyPr wrap="square" rtlCol="0">
            <a:spAutoFit/>
          </a:bodyPr>
          <a:lstStyle/>
          <a:p>
            <a:r>
              <a:rPr lang="fr-FR" dirty="0" smtClean="0"/>
              <a:t>MSSIM meilleur</a:t>
            </a:r>
            <a:endParaRPr lang="fr-FR" dirty="0"/>
          </a:p>
        </p:txBody>
      </p:sp>
    </p:spTree>
    <p:extLst>
      <p:ext uri="{BB962C8B-B14F-4D97-AF65-F5344CB8AC3E}">
        <p14:creationId xmlns:p14="http://schemas.microsoft.com/office/powerpoint/2010/main" val="29507702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984360" y="1380068"/>
            <a:ext cx="8518663" cy="2616199"/>
          </a:xfrm>
        </p:spPr>
        <p:txBody>
          <a:bodyPr/>
          <a:lstStyle/>
          <a:p>
            <a:pPr algn="ctr"/>
            <a:r>
              <a:rPr lang="fr-FR" dirty="0"/>
              <a:t>Segmentation d’images par RàPC et </a:t>
            </a:r>
            <a:r>
              <a:rPr lang="fr-FR" dirty="0" smtClean="0"/>
              <a:t>règles floues</a:t>
            </a:r>
            <a:endParaRPr lang="fr-FR" dirty="0"/>
          </a:p>
        </p:txBody>
      </p:sp>
      <p:sp>
        <p:nvSpPr>
          <p:cNvPr id="3" name="Espace réservé du numéro de diapositive 2"/>
          <p:cNvSpPr>
            <a:spLocks noGrp="1"/>
          </p:cNvSpPr>
          <p:nvPr>
            <p:ph type="sldNum" sz="quarter" idx="12"/>
          </p:nvPr>
        </p:nvSpPr>
        <p:spPr/>
        <p:txBody>
          <a:bodyPr/>
          <a:lstStyle/>
          <a:p>
            <a:fld id="{FEC07D1D-9040-46BE-96F9-BC33D0812D1B}" type="slidenum">
              <a:rPr lang="fr-FR" smtClean="0"/>
              <a:t>41</a:t>
            </a:fld>
            <a:endParaRPr lang="fr-FR"/>
          </a:p>
        </p:txBody>
      </p:sp>
    </p:spTree>
    <p:extLst>
      <p:ext uri="{BB962C8B-B14F-4D97-AF65-F5344CB8AC3E}">
        <p14:creationId xmlns:p14="http://schemas.microsoft.com/office/powerpoint/2010/main" val="1155752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Plan</a:t>
            </a:r>
          </a:p>
        </p:txBody>
      </p:sp>
      <p:sp>
        <p:nvSpPr>
          <p:cNvPr id="3" name="Espace réservé du contenu 2"/>
          <p:cNvSpPr>
            <a:spLocks noGrp="1"/>
          </p:cNvSpPr>
          <p:nvPr>
            <p:ph idx="1"/>
          </p:nvPr>
        </p:nvSpPr>
        <p:spPr>
          <a:xfrm>
            <a:off x="1484310" y="1048871"/>
            <a:ext cx="10018713" cy="5029200"/>
          </a:xfrm>
        </p:spPr>
        <p:txBody>
          <a:bodyPr anchor="t">
            <a:normAutofit/>
          </a:bodyPr>
          <a:lstStyle/>
          <a:p>
            <a:pPr marL="514350" indent="-514350">
              <a:lnSpc>
                <a:spcPct val="150000"/>
              </a:lnSpc>
              <a:buAutoNum type="romanUcPeriod"/>
            </a:pPr>
            <a:r>
              <a:rPr lang="fr-FR" dirty="0"/>
              <a:t>Rappels sur la Croissance de régions / le RàPC </a:t>
            </a:r>
          </a:p>
          <a:p>
            <a:pPr marL="514350" indent="-514350">
              <a:lnSpc>
                <a:spcPct val="150000"/>
              </a:lnSpc>
              <a:buAutoNum type="romanUcPeriod"/>
            </a:pPr>
            <a:r>
              <a:rPr lang="fr-FR" dirty="0"/>
              <a:t>Mesure de similarité entre cas</a:t>
            </a:r>
          </a:p>
          <a:p>
            <a:pPr marL="971550" lvl="1" indent="-514350">
              <a:buSzPct val="110000"/>
              <a:buFont typeface="+mj-lt"/>
              <a:buAutoNum type="alphaUcPeriod"/>
            </a:pPr>
            <a:r>
              <a:rPr lang="fr-FR" dirty="0"/>
              <a:t>Caractéristiques statistiques</a:t>
            </a:r>
          </a:p>
          <a:p>
            <a:pPr marL="971550" lvl="1" indent="-514350">
              <a:buSzPct val="110000"/>
              <a:buFont typeface="+mj-lt"/>
              <a:buAutoNum type="alphaUcPeriod"/>
            </a:pPr>
            <a:r>
              <a:rPr lang="fr-FR" dirty="0"/>
              <a:t>Positionnement des organes</a:t>
            </a:r>
          </a:p>
          <a:p>
            <a:pPr marL="514350" indent="-514350">
              <a:lnSpc>
                <a:spcPct val="150000"/>
              </a:lnSpc>
              <a:buAutoNum type="romanUcPeriod"/>
            </a:pPr>
            <a:r>
              <a:rPr lang="fr-FR" dirty="0"/>
              <a:t>Adaptation de la position des germes</a:t>
            </a:r>
          </a:p>
          <a:p>
            <a:pPr marL="514350" indent="-514350">
              <a:lnSpc>
                <a:spcPct val="150000"/>
              </a:lnSpc>
              <a:buAutoNum type="romanUcPeriod"/>
            </a:pPr>
            <a:r>
              <a:rPr lang="fr-FR" dirty="0"/>
              <a:t>Expériences et résultats</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42</a:t>
            </a:fld>
            <a:endParaRPr lang="fr-FR"/>
          </a:p>
        </p:txBody>
      </p:sp>
    </p:spTree>
    <p:extLst>
      <p:ext uri="{BB962C8B-B14F-4D97-AF65-F5344CB8AC3E}">
        <p14:creationId xmlns:p14="http://schemas.microsoft.com/office/powerpoint/2010/main" val="31639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110748"/>
            <a:ext cx="10018713" cy="779929"/>
          </a:xfrm>
        </p:spPr>
        <p:txBody>
          <a:bodyPr/>
          <a:lstStyle/>
          <a:p>
            <a:pPr algn="l"/>
            <a:r>
              <a:rPr lang="fr-FR" dirty="0"/>
              <a:t> I. Rappels sur la croissance de régions</a:t>
            </a:r>
          </a:p>
        </p:txBody>
      </p:sp>
      <p:sp>
        <p:nvSpPr>
          <p:cNvPr id="3" name="Espace réservé du contenu 2"/>
          <p:cNvSpPr>
            <a:spLocks noGrp="1"/>
          </p:cNvSpPr>
          <p:nvPr>
            <p:ph idx="1"/>
          </p:nvPr>
        </p:nvSpPr>
        <p:spPr>
          <a:xfrm>
            <a:off x="1484310" y="1048871"/>
            <a:ext cx="10018713" cy="5029200"/>
          </a:xfrm>
        </p:spPr>
        <p:txBody>
          <a:bodyPr anchor="t"/>
          <a:lstStyle/>
          <a:p>
            <a:pPr marL="0" indent="0">
              <a:buNone/>
            </a:pPr>
            <a:r>
              <a:rPr lang="fr-FR" dirty="0"/>
              <a:t>Principe :</a:t>
            </a:r>
          </a:p>
          <a:p>
            <a:pPr>
              <a:lnSpc>
                <a:spcPct val="150000"/>
              </a:lnSpc>
            </a:pPr>
            <a:r>
              <a:rPr lang="fr-FR" dirty="0"/>
              <a:t>Positionner un pixel germe pour chaque objet à segmenter</a:t>
            </a:r>
          </a:p>
          <a:p>
            <a:pPr>
              <a:lnSpc>
                <a:spcPct val="150000"/>
              </a:lnSpc>
            </a:pPr>
            <a:r>
              <a:rPr lang="fr-FR" dirty="0"/>
              <a:t>Faire croître des « régions » à partir des germes</a:t>
            </a:r>
          </a:p>
          <a:p>
            <a:pPr>
              <a:lnSpc>
                <a:spcPct val="150000"/>
              </a:lnSpc>
            </a:pPr>
            <a:r>
              <a:rPr lang="fr-FR" dirty="0"/>
              <a:t>La croissance est contrôlée par des seuils de niveaux de gris :	</a:t>
            </a:r>
          </a:p>
          <a:p>
            <a:pPr lvl="1"/>
            <a:r>
              <a:rPr lang="fr-FR" b="1" dirty="0"/>
              <a:t>Seuil global</a:t>
            </a:r>
          </a:p>
          <a:p>
            <a:pPr lvl="1"/>
            <a:r>
              <a:rPr lang="fr-FR" b="1" dirty="0"/>
              <a:t>Seuil local</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43</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32206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la croissance de régions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930" y="1254063"/>
            <a:ext cx="6706536" cy="4915586"/>
          </a:xfrm>
          <a:prstGeom prst="rect">
            <a:avLst/>
          </a:prstGeom>
          <a:ln>
            <a:noFill/>
          </a:ln>
          <a:effectLst>
            <a:outerShdw blurRad="292100" dist="139700" dir="2700000" algn="tl" rotWithShape="0">
              <a:srgbClr val="333333">
                <a:alpha val="65000"/>
              </a:srgbClr>
            </a:outerShdw>
          </a:effectLst>
        </p:spPr>
      </p:pic>
      <p:sp>
        <p:nvSpPr>
          <p:cNvPr id="3" name="Espace réservé du numéro de diapositive 2"/>
          <p:cNvSpPr>
            <a:spLocks noGrp="1"/>
          </p:cNvSpPr>
          <p:nvPr>
            <p:ph type="sldNum" sz="quarter" idx="12"/>
          </p:nvPr>
        </p:nvSpPr>
        <p:spPr/>
        <p:txBody>
          <a:bodyPr/>
          <a:lstStyle/>
          <a:p>
            <a:fld id="{FEC07D1D-9040-46BE-96F9-BC33D0812D1B}" type="slidenum">
              <a:rPr lang="fr-FR" smtClean="0"/>
              <a:t>44</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466317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le RàPC</a:t>
            </a:r>
          </a:p>
        </p:txBody>
      </p:sp>
      <p:sp>
        <p:nvSpPr>
          <p:cNvPr id="3" name="Espace réservé du contenu 2"/>
          <p:cNvSpPr>
            <a:spLocks noGrp="1"/>
          </p:cNvSpPr>
          <p:nvPr>
            <p:ph idx="1"/>
          </p:nvPr>
        </p:nvSpPr>
        <p:spPr>
          <a:xfrm>
            <a:off x="1484310" y="1008529"/>
            <a:ext cx="10018713" cy="4782671"/>
          </a:xfrm>
        </p:spPr>
        <p:txBody>
          <a:bodyPr anchor="t"/>
          <a:lstStyle/>
          <a:p>
            <a:endParaRPr lang="fr-FR" dirty="0"/>
          </a:p>
          <a:p>
            <a:pPr>
              <a:lnSpc>
                <a:spcPct val="150000"/>
              </a:lnSpc>
            </a:pPr>
            <a:r>
              <a:rPr lang="fr-FR" dirty="0"/>
              <a:t>Modélisation de cas selon l’architecture Problème / Solution</a:t>
            </a:r>
          </a:p>
          <a:p>
            <a:pPr>
              <a:lnSpc>
                <a:spcPct val="150000"/>
              </a:lnSpc>
            </a:pPr>
            <a:r>
              <a:rPr lang="fr-FR" dirty="0"/>
              <a:t>Problèmes : Les scanners</a:t>
            </a:r>
          </a:p>
          <a:p>
            <a:pPr>
              <a:lnSpc>
                <a:spcPct val="150000"/>
              </a:lnSpc>
            </a:pPr>
            <a:r>
              <a:rPr lang="fr-FR" dirty="0"/>
              <a:t>Solutions: la position des germes et les seuils de la croissance de régions</a:t>
            </a:r>
          </a:p>
          <a:p>
            <a:pPr>
              <a:lnSpc>
                <a:spcPct val="150000"/>
              </a:lnSpc>
            </a:pPr>
            <a:r>
              <a:rPr lang="fr-FR" dirty="0"/>
              <a:t>Stockage des cas dans une base</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45</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615086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le RàPC</a:t>
            </a:r>
          </a:p>
        </p:txBody>
      </p:sp>
      <p:sp>
        <p:nvSpPr>
          <p:cNvPr id="4" name="Ellipse 3"/>
          <p:cNvSpPr/>
          <p:nvPr/>
        </p:nvSpPr>
        <p:spPr>
          <a:xfrm>
            <a:off x="1922930" y="1344706"/>
            <a:ext cx="1640541" cy="860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Nouveau Problème</a:t>
            </a:r>
          </a:p>
        </p:txBody>
      </p:sp>
      <p:sp>
        <p:nvSpPr>
          <p:cNvPr id="5" name="Ellipse 4"/>
          <p:cNvSpPr/>
          <p:nvPr/>
        </p:nvSpPr>
        <p:spPr>
          <a:xfrm>
            <a:off x="5162407" y="2796988"/>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a:t>Problème</a:t>
            </a:r>
          </a:p>
        </p:txBody>
      </p:sp>
      <p:sp>
        <p:nvSpPr>
          <p:cNvPr id="6" name="Ellipse 5"/>
          <p:cNvSpPr/>
          <p:nvPr/>
        </p:nvSpPr>
        <p:spPr>
          <a:xfrm>
            <a:off x="5364112" y="2649069"/>
            <a:ext cx="1640541" cy="8606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Problème</a:t>
            </a:r>
          </a:p>
        </p:txBody>
      </p:sp>
      <p:sp>
        <p:nvSpPr>
          <p:cNvPr id="7" name="Ellipse 6"/>
          <p:cNvSpPr/>
          <p:nvPr/>
        </p:nvSpPr>
        <p:spPr>
          <a:xfrm>
            <a:off x="5606158" y="2501150"/>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a:t>Problème</a:t>
            </a:r>
          </a:p>
        </p:txBody>
      </p:sp>
      <p:sp>
        <p:nvSpPr>
          <p:cNvPr id="8" name="Ellipse 7"/>
          <p:cNvSpPr/>
          <p:nvPr/>
        </p:nvSpPr>
        <p:spPr>
          <a:xfrm>
            <a:off x="5804669" y="2380128"/>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Base de cas</a:t>
            </a:r>
          </a:p>
        </p:txBody>
      </p:sp>
      <p:sp>
        <p:nvSpPr>
          <p:cNvPr id="9" name="Ellipse 8"/>
          <p:cNvSpPr/>
          <p:nvPr/>
        </p:nvSpPr>
        <p:spPr>
          <a:xfrm>
            <a:off x="9040907" y="1344706"/>
            <a:ext cx="1640541" cy="8606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Solution</a:t>
            </a:r>
          </a:p>
        </p:txBody>
      </p:sp>
      <p:cxnSp>
        <p:nvCxnSpPr>
          <p:cNvPr id="13" name="Connecteur en arc 12"/>
          <p:cNvCxnSpPr>
            <a:stCxn id="4" idx="6"/>
            <a:endCxn id="6" idx="1"/>
          </p:cNvCxnSpPr>
          <p:nvPr/>
        </p:nvCxnSpPr>
        <p:spPr>
          <a:xfrm>
            <a:off x="3563471" y="1775012"/>
            <a:ext cx="2040893" cy="1000091"/>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15" name="Connecteur en arc 14"/>
          <p:cNvCxnSpPr>
            <a:endCxn id="9" idx="4"/>
          </p:cNvCxnSpPr>
          <p:nvPr/>
        </p:nvCxnSpPr>
        <p:spPr>
          <a:xfrm flipV="1">
            <a:off x="6774524" y="2205318"/>
            <a:ext cx="3086654" cy="1191775"/>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sp>
        <p:nvSpPr>
          <p:cNvPr id="17" name="Ellipse 16"/>
          <p:cNvSpPr/>
          <p:nvPr/>
        </p:nvSpPr>
        <p:spPr>
          <a:xfrm>
            <a:off x="9040906" y="4526647"/>
            <a:ext cx="1640541" cy="860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Solution</a:t>
            </a:r>
          </a:p>
        </p:txBody>
      </p:sp>
      <p:cxnSp>
        <p:nvCxnSpPr>
          <p:cNvPr id="18" name="Connecteur en arc 17"/>
          <p:cNvCxnSpPr>
            <a:stCxn id="9" idx="6"/>
            <a:endCxn id="17" idx="6"/>
          </p:cNvCxnSpPr>
          <p:nvPr/>
        </p:nvCxnSpPr>
        <p:spPr>
          <a:xfrm flipH="1">
            <a:off x="10681447" y="1775012"/>
            <a:ext cx="1" cy="3181941"/>
          </a:xfrm>
          <a:prstGeom prst="curvedConnector3">
            <a:avLst>
              <a:gd name="adj1" fmla="val -22860000000"/>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2" name="Connecteur en arc 21"/>
          <p:cNvCxnSpPr>
            <a:stCxn id="17" idx="4"/>
            <a:endCxn id="37" idx="3"/>
          </p:cNvCxnSpPr>
          <p:nvPr/>
        </p:nvCxnSpPr>
        <p:spPr>
          <a:xfrm rot="5400000">
            <a:off x="8106110" y="4148388"/>
            <a:ext cx="516196" cy="2993939"/>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5" name="Connecteur en arc 24"/>
          <p:cNvCxnSpPr>
            <a:stCxn id="17" idx="2"/>
            <a:endCxn id="5" idx="4"/>
          </p:cNvCxnSpPr>
          <p:nvPr/>
        </p:nvCxnSpPr>
        <p:spPr>
          <a:xfrm rot="10800000">
            <a:off x="5982678" y="3657601"/>
            <a:ext cx="3058228" cy="1299353"/>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sp>
        <p:nvSpPr>
          <p:cNvPr id="28" name="ZoneTexte 27"/>
          <p:cNvSpPr txBox="1"/>
          <p:nvPr/>
        </p:nvSpPr>
        <p:spPr>
          <a:xfrm rot="1504393">
            <a:off x="3859675" y="1962749"/>
            <a:ext cx="2470993" cy="369332"/>
          </a:xfrm>
          <a:prstGeom prst="rect">
            <a:avLst/>
          </a:prstGeom>
          <a:noFill/>
        </p:spPr>
        <p:txBody>
          <a:bodyPr wrap="square" rtlCol="0">
            <a:prstTxWarp prst="textArchUp">
              <a:avLst/>
            </a:prstTxWarp>
            <a:spAutoFit/>
          </a:bodyPr>
          <a:lstStyle/>
          <a:p>
            <a:r>
              <a:rPr lang="fr-FR" dirty="0"/>
              <a:t>Mesure de similarité</a:t>
            </a:r>
          </a:p>
        </p:txBody>
      </p:sp>
      <p:sp>
        <p:nvSpPr>
          <p:cNvPr id="29" name="ZoneTexte 28"/>
          <p:cNvSpPr txBox="1"/>
          <p:nvPr/>
        </p:nvSpPr>
        <p:spPr>
          <a:xfrm rot="20658136">
            <a:off x="7840363" y="3044719"/>
            <a:ext cx="1851233" cy="369332"/>
          </a:xfrm>
          <a:prstGeom prst="rect">
            <a:avLst/>
          </a:prstGeom>
          <a:noFill/>
        </p:spPr>
        <p:txBody>
          <a:bodyPr wrap="square" rtlCol="0">
            <a:spAutoFit/>
          </a:bodyPr>
          <a:lstStyle/>
          <a:p>
            <a:r>
              <a:rPr lang="fr-FR" dirty="0"/>
              <a:t>Remémoration</a:t>
            </a:r>
          </a:p>
        </p:txBody>
      </p:sp>
      <p:sp>
        <p:nvSpPr>
          <p:cNvPr id="30" name="ZoneTexte 29"/>
          <p:cNvSpPr txBox="1"/>
          <p:nvPr/>
        </p:nvSpPr>
        <p:spPr>
          <a:xfrm rot="5400000">
            <a:off x="9889618" y="3199376"/>
            <a:ext cx="2493807" cy="369332"/>
          </a:xfrm>
          <a:prstGeom prst="rect">
            <a:avLst/>
          </a:prstGeom>
          <a:noFill/>
        </p:spPr>
        <p:txBody>
          <a:bodyPr wrap="square" rtlCol="0">
            <a:spAutoFit/>
          </a:bodyPr>
          <a:lstStyle/>
          <a:p>
            <a:r>
              <a:rPr lang="fr-FR" dirty="0"/>
              <a:t>Adaptation (Révision)</a:t>
            </a:r>
          </a:p>
        </p:txBody>
      </p:sp>
      <p:sp>
        <p:nvSpPr>
          <p:cNvPr id="32" name="ZoneTexte 31"/>
          <p:cNvSpPr txBox="1"/>
          <p:nvPr/>
        </p:nvSpPr>
        <p:spPr>
          <a:xfrm rot="21152546">
            <a:off x="7597390" y="5768398"/>
            <a:ext cx="1851233" cy="369332"/>
          </a:xfrm>
          <a:prstGeom prst="rect">
            <a:avLst/>
          </a:prstGeom>
          <a:noFill/>
        </p:spPr>
        <p:txBody>
          <a:bodyPr wrap="square" rtlCol="0">
            <a:spAutoFit/>
          </a:bodyPr>
          <a:lstStyle/>
          <a:p>
            <a:r>
              <a:rPr lang="fr-FR" dirty="0"/>
              <a:t>Segmentation</a:t>
            </a:r>
          </a:p>
        </p:txBody>
      </p:sp>
      <p:sp>
        <p:nvSpPr>
          <p:cNvPr id="37" name="Rectangle 36"/>
          <p:cNvSpPr/>
          <p:nvPr/>
        </p:nvSpPr>
        <p:spPr>
          <a:xfrm>
            <a:off x="5398836" y="5473149"/>
            <a:ext cx="1468402" cy="860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Résultat</a:t>
            </a:r>
          </a:p>
        </p:txBody>
      </p:sp>
      <p:sp>
        <p:nvSpPr>
          <p:cNvPr id="23" name="Rectangle 22"/>
          <p:cNvSpPr/>
          <p:nvPr/>
        </p:nvSpPr>
        <p:spPr>
          <a:xfrm rot="1284333">
            <a:off x="5659593" y="4555011"/>
            <a:ext cx="3439764" cy="329807"/>
          </a:xfrm>
          <a:prstGeom prst="rect">
            <a:avLst/>
          </a:prstGeom>
          <a:noFill/>
          <a:effectLst/>
        </p:spPr>
        <p:txBody>
          <a:bodyPr wrap="none" lIns="91440" tIns="45720" rIns="91440" bIns="45720">
            <a:prstTxWarp prst="textArchDown">
              <a:avLst/>
            </a:prstTxWarp>
            <a:spAutoFit/>
          </a:bodyPr>
          <a:lstStyle/>
          <a:p>
            <a:pPr algn="ctr"/>
            <a:r>
              <a:rPr lang="fr-FR" b="0" cap="none" spc="0" dirty="0">
                <a:ln w="0"/>
                <a:solidFill>
                  <a:schemeClr val="tx1"/>
                </a:solidFill>
              </a:rPr>
              <a:t>Stockage si résultat satisfaisant</a:t>
            </a:r>
          </a:p>
        </p:txBody>
      </p:sp>
      <p:sp>
        <p:nvSpPr>
          <p:cNvPr id="3" name="Espace réservé du numéro de diapositive 2"/>
          <p:cNvSpPr>
            <a:spLocks noGrp="1"/>
          </p:cNvSpPr>
          <p:nvPr>
            <p:ph type="sldNum" sz="quarter" idx="12"/>
          </p:nvPr>
        </p:nvSpPr>
        <p:spPr/>
        <p:txBody>
          <a:bodyPr/>
          <a:lstStyle/>
          <a:p>
            <a:fld id="{FEC07D1D-9040-46BE-96F9-BC33D0812D1B}" type="slidenum">
              <a:rPr lang="fr-FR" smtClean="0"/>
              <a:t>46</a:t>
            </a:fld>
            <a:endParaRPr lang="fr-FR"/>
          </a:p>
        </p:txBody>
      </p:sp>
      <p:sp>
        <p:nvSpPr>
          <p:cNvPr id="24" name="ZoneTexte 23">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822444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10" y="1048871"/>
            <a:ext cx="10018713" cy="5029200"/>
          </a:xfrm>
        </p:spPr>
        <p:txBody>
          <a:bodyPr anchor="t">
            <a:normAutofit fontScale="92500"/>
          </a:bodyPr>
          <a:lstStyle/>
          <a:p>
            <a:pPr marL="457200" indent="-457200">
              <a:buAutoNum type="alphaUcPeriod"/>
            </a:pPr>
            <a:endParaRPr lang="fr-FR" dirty="0"/>
          </a:p>
          <a:p>
            <a:pPr marL="457200" indent="-457200">
              <a:buSzPct val="110000"/>
              <a:buAutoNum type="alphaUcPeriod"/>
            </a:pPr>
            <a:r>
              <a:rPr lang="fr-FR" b="1" dirty="0"/>
              <a:t>Premier RàPC sur les caractéristiques statistiques des cas pour déterminer les paramètres de la croissance de région (seuils et prétraitements)</a:t>
            </a:r>
          </a:p>
          <a:p>
            <a:pPr lvl="1">
              <a:buFontTx/>
              <a:buChar char="-"/>
            </a:pPr>
            <a:r>
              <a:rPr lang="fr-FR" sz="2200" dirty="0"/>
              <a:t>Les statistiques des images (moyenne, </a:t>
            </a:r>
            <a:r>
              <a:rPr lang="fr-FR" sz="2200" dirty="0" err="1"/>
              <a:t>kurtosis</a:t>
            </a:r>
            <a:r>
              <a:rPr lang="fr-FR" sz="2200" dirty="0"/>
              <a:t>, variance, etc.) </a:t>
            </a:r>
            <a:r>
              <a:rPr lang="fr-FR" sz="2200" dirty="0">
                <a:sym typeface="Wingdings" panose="05000000000000000000" pitchFamily="2" charset="2"/>
              </a:rPr>
              <a:t> données Image </a:t>
            </a:r>
            <a:r>
              <a:rPr lang="fr-FR" sz="1800" dirty="0">
                <a:sym typeface="Wingdings" panose="05000000000000000000" pitchFamily="2" charset="2"/>
              </a:rPr>
              <a:t>[8]</a:t>
            </a:r>
            <a:r>
              <a:rPr lang="fr-FR" sz="1800" dirty="0"/>
              <a:t> [9] [10] [11]</a:t>
            </a:r>
          </a:p>
          <a:p>
            <a:pPr lvl="1">
              <a:buFontTx/>
              <a:buChar char="-"/>
            </a:pPr>
            <a:r>
              <a:rPr lang="fr-FR" sz="2200" dirty="0"/>
              <a:t>Les données patient (âge, taille, masse, sexe, etc.) </a:t>
            </a:r>
            <a:r>
              <a:rPr lang="fr-FR" sz="2200" dirty="0">
                <a:sym typeface="Wingdings" panose="05000000000000000000" pitchFamily="2" charset="2"/>
              </a:rPr>
              <a:t> métadonnées (données non Image)</a:t>
            </a:r>
          </a:p>
          <a:p>
            <a:pPr marL="457200" indent="-457200">
              <a:buAutoNum type="alphaUcPeriod"/>
            </a:pPr>
            <a:endParaRPr lang="fr-FR" dirty="0"/>
          </a:p>
          <a:p>
            <a:pPr marL="457200" indent="-457200">
              <a:buSzPct val="110000"/>
              <a:buAutoNum type="alphaUcPeriod"/>
            </a:pPr>
            <a:r>
              <a:rPr lang="fr-FR" b="1" dirty="0"/>
              <a:t>Deuxième RàPC pour déterminer le positionnement des organes (germes)</a:t>
            </a:r>
            <a:endParaRPr lang="fr-FR" sz="2200" b="1" dirty="0">
              <a:solidFill>
                <a:prstClr val="black"/>
              </a:solidFill>
              <a:sym typeface="Wingdings" panose="05000000000000000000" pitchFamily="2" charset="2"/>
            </a:endParaRPr>
          </a:p>
          <a:p>
            <a:pPr lvl="1">
              <a:buClr>
                <a:srgbClr val="30ACEC">
                  <a:lumMod val="75000"/>
                </a:srgbClr>
              </a:buClr>
              <a:buFontTx/>
              <a:buChar char="-"/>
            </a:pPr>
            <a:r>
              <a:rPr lang="fr-FR" sz="2200" dirty="0"/>
              <a:t>Le positionnement des organes les uns par rapport aux autres</a:t>
            </a:r>
          </a:p>
          <a:p>
            <a:pPr lvl="1">
              <a:buClr>
                <a:srgbClr val="30ACEC">
                  <a:lumMod val="75000"/>
                </a:srgbClr>
              </a:buClr>
              <a:buFontTx/>
              <a:buChar char="-"/>
            </a:pPr>
            <a:r>
              <a:rPr lang="fr-FR" sz="2200" dirty="0"/>
              <a:t>Le positionnement de la tumeur par rapport aux organes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47</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996739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pPr marL="0" indent="0">
              <a:buNone/>
            </a:pPr>
            <a:endParaRPr lang="fr-FR" dirty="0"/>
          </a:p>
          <a:p>
            <a:r>
              <a:rPr lang="fr-FR" sz="2200" dirty="0"/>
              <a:t>La similarité reflète l’utilité d’un cas (de la base) pour résoudre un problème</a:t>
            </a:r>
          </a:p>
          <a:p>
            <a:r>
              <a:rPr lang="fr-FR" sz="2200" dirty="0"/>
              <a:t>Elle est fortement liée à la « distance » entre deux cas</a:t>
            </a:r>
          </a:p>
          <a:p>
            <a:r>
              <a:rPr lang="fr-FR" sz="2200" dirty="0"/>
              <a:t>Notion liée à la théorie des ensembles flous, car elle s’exprime (souvent) sur l’intervalle [0,1] (un degré de similarité)</a:t>
            </a:r>
          </a:p>
          <a:p>
            <a:r>
              <a:rPr lang="fr-FR" sz="2200" dirty="0"/>
              <a:t>Exemple : la similarité entre l’âge de deux personnes :</a:t>
            </a:r>
          </a:p>
          <a:p>
            <a:pPr lvl="1"/>
            <a:r>
              <a:rPr lang="fr-FR" dirty="0"/>
              <a:t>Plus la différence d’âge (distance) est faible et plus la similarité est grande</a:t>
            </a:r>
          </a:p>
          <a:p>
            <a:pPr lvl="1"/>
            <a:r>
              <a:rPr lang="fr-FR" dirty="0"/>
              <a:t>C’est pourquoi on définit par exemple : </a:t>
            </a:r>
            <a:r>
              <a:rPr lang="fr-FR" b="1" dirty="0">
                <a:latin typeface="Arial" panose="020B0604020202020204" pitchFamily="34" charset="0"/>
                <a:cs typeface="Arial" panose="020B0604020202020204" pitchFamily="34" charset="0"/>
              </a:rPr>
              <a:t>Similarité(</a:t>
            </a:r>
            <a:r>
              <a:rPr lang="fr-FR" b="1" dirty="0" err="1">
                <a:latin typeface="Arial" panose="020B0604020202020204" pitchFamily="34" charset="0"/>
                <a:cs typeface="Arial" panose="020B0604020202020204" pitchFamily="34" charset="0"/>
              </a:rPr>
              <a:t>x,y</a:t>
            </a:r>
            <a:r>
              <a:rPr lang="fr-FR" b="1" dirty="0">
                <a:latin typeface="Arial" panose="020B0604020202020204" pitchFamily="34" charset="0"/>
                <a:cs typeface="Arial" panose="020B0604020202020204" pitchFamily="34" charset="0"/>
              </a:rPr>
              <a:t>) = 1 – Distance(</a:t>
            </a:r>
            <a:r>
              <a:rPr lang="fr-FR" b="1" dirty="0" err="1">
                <a:latin typeface="Arial" panose="020B0604020202020204" pitchFamily="34" charset="0"/>
                <a:cs typeface="Arial" panose="020B0604020202020204" pitchFamily="34" charset="0"/>
              </a:rPr>
              <a:t>x,y</a:t>
            </a:r>
            <a:r>
              <a:rPr lang="fr-FR" b="1" dirty="0">
                <a:latin typeface="Arial" panose="020B0604020202020204" pitchFamily="34" charset="0"/>
                <a:cs typeface="Arial" panose="020B0604020202020204" pitchFamily="34" charset="0"/>
              </a:rPr>
              <a:t>)</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48</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638908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r>
                  <a:rPr lang="fr-FR" sz="2200" dirty="0"/>
                  <a:t>Formule utilisée : </a:t>
                </a:r>
              </a:p>
              <a:p>
                <a:pPr marL="457200" lvl="1" indent="0">
                  <a:buNone/>
                </a:pPr>
                <a:r>
                  <a:rPr lang="fr-FR" b="1" dirty="0">
                    <a:latin typeface="Arial" panose="020B0604020202020204" pitchFamily="34" charset="0"/>
                    <a:cs typeface="Arial" panose="020B0604020202020204" pitchFamily="34" charset="0"/>
                  </a:rPr>
                  <a:t>Partie Image : indice MSSIM </a:t>
                </a:r>
                <a:r>
                  <a:rPr lang="fr-FR" sz="1800" dirty="0">
                    <a:latin typeface="Arial" panose="020B0604020202020204" pitchFamily="34" charset="0"/>
                    <a:cs typeface="Arial" panose="020B0604020202020204" pitchFamily="34" charset="0"/>
                  </a:rPr>
                  <a:t>[13] </a:t>
                </a:r>
              </a:p>
              <a:p>
                <a:pPr marL="457200" lvl="1" indent="0">
                  <a:buNone/>
                </a:pPr>
                <a:r>
                  <a:rPr lang="fr-FR" i="1" dirty="0">
                    <a:latin typeface="Cambria Math" panose="02040503050406030204" pitchFamily="18" charset="0"/>
                    <a:ea typeface="Cambria Math" panose="02040503050406030204" pitchFamily="18" charset="0"/>
                    <a:cs typeface="Arial" panose="020B0604020202020204" pitchFamily="34" charset="0"/>
                  </a:rPr>
                  <a:t>SSIM(</a:t>
                </a:r>
                <a:r>
                  <a:rPr lang="fr-FR" i="1" dirty="0" err="1">
                    <a:latin typeface="Cambria Math" panose="02040503050406030204" pitchFamily="18" charset="0"/>
                    <a:ea typeface="Cambria Math" panose="02040503050406030204" pitchFamily="18" charset="0"/>
                    <a:cs typeface="Arial" panose="020B0604020202020204" pitchFamily="34" charset="0"/>
                  </a:rPr>
                  <a:t>x,y</a:t>
                </a:r>
                <a:r>
                  <a:rPr lang="fr-FR" i="1"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f>
                      <m:f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fPr>
                      <m:num>
                        <m:r>
                          <a:rPr lang="fr-FR" sz="2100" b="0" i="1"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𝑥</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𝑦</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1</m:t>
                        </m:r>
                        <m:r>
                          <a:rPr lang="fr-FR" sz="2100" b="0" i="1"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𝑥𝑦</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num>
                      <m:den>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e>
                          <m:sub>
                            <m:r>
                              <a:rPr lang="fr-FR" sz="2100" b="0" i="1" smtClean="0">
                                <a:latin typeface="Cambria Math" panose="02040503050406030204" pitchFamily="18" charset="0"/>
                                <a:ea typeface="Cambria Math" panose="02040503050406030204" pitchFamily="18" charset="0"/>
                                <a:cs typeface="Arial" panose="020B0604020202020204" pitchFamily="34" charset="0"/>
                              </a:rPr>
                              <m:t>𝑥</m:t>
                            </m:r>
                          </m:sub>
                          <m:sup>
                            <m:r>
                              <a:rPr lang="fr-FR" sz="21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e>
                          <m:sub>
                            <m:r>
                              <a:rPr lang="fr-FR" sz="2100" b="0" i="1" smtClean="0">
                                <a:latin typeface="Cambria Math" panose="02040503050406030204" pitchFamily="18" charset="0"/>
                                <a:ea typeface="Cambria Math" panose="02040503050406030204" pitchFamily="18" charset="0"/>
                                <a:cs typeface="Arial" panose="020B0604020202020204" pitchFamily="34" charset="0"/>
                              </a:rPr>
                              <m:t>𝑦</m:t>
                            </m:r>
                          </m:sub>
                          <m:sup>
                            <m:r>
                              <a:rPr lang="fr-FR" sz="21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1</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e>
                          <m:sub>
                            <m:r>
                              <a:rPr lang="fr-FR" sz="2100" b="0" i="1">
                                <a:latin typeface="Cambria Math" panose="02040503050406030204" pitchFamily="18" charset="0"/>
                                <a:ea typeface="Cambria Math" panose="02040503050406030204" pitchFamily="18" charset="0"/>
                                <a:cs typeface="Arial" panose="020B0604020202020204" pitchFamily="34" charset="0"/>
                              </a:rPr>
                              <m:t>𝑥</m:t>
                            </m:r>
                          </m:sub>
                          <m:sup>
                            <m:r>
                              <a:rPr lang="fr-FR" sz="2100" b="0" i="1">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e>
                          <m:sub>
                            <m:r>
                              <a:rPr lang="fr-FR" sz="2100" b="0" i="1">
                                <a:latin typeface="Cambria Math" panose="02040503050406030204" pitchFamily="18" charset="0"/>
                                <a:ea typeface="Cambria Math" panose="02040503050406030204" pitchFamily="18" charset="0"/>
                                <a:cs typeface="Arial" panose="020B0604020202020204" pitchFamily="34" charset="0"/>
                              </a:rPr>
                              <m:t>𝑦</m:t>
                            </m:r>
                          </m:sub>
                          <m:sup>
                            <m:r>
                              <a:rPr lang="fr-FR" sz="2100" b="0" i="1">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den>
                    </m:f>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𝑎𝑣𝑒𝑐</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𝑚𝑜𝑦𝑒𝑛𝑛𝑒</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𝑒𝑐𝑎𝑟𝑡</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𝑡𝑦𝑝𝑒</m:t>
                    </m:r>
                  </m:oMath>
                </a14:m>
                <a:r>
                  <a:rPr lang="fr-FR" sz="2100" i="1" dirty="0">
                    <a:latin typeface="Cambria Math" panose="02040503050406030204" pitchFamily="18" charset="0"/>
                    <a:ea typeface="Cambria Math" panose="02040503050406030204" pitchFamily="18" charset="0"/>
                    <a:cs typeface="Arial" panose="020B0604020202020204" pitchFamily="34" charset="0"/>
                  </a:rPr>
                  <a:t>, </a:t>
                </a:r>
              </a:p>
              <a:p>
                <a:pPr marL="457200" lvl="1" indent="0">
                  <a:buNone/>
                </a:pPr>
                <a:r>
                  <a:rPr lang="fr-FR" sz="2100" i="1" dirty="0">
                    <a:latin typeface="Cambria Math" panose="02040503050406030204" pitchFamily="18" charset="0"/>
                    <a:ea typeface="Cambria Math" panose="02040503050406030204" pitchFamily="18" charset="0"/>
                    <a:cs typeface="Arial" panose="020B0604020202020204" pitchFamily="34" charset="0"/>
                  </a:rPr>
                  <a:t>			C</a:t>
                </a:r>
                <a:r>
                  <a:rPr lang="fr-FR" sz="2100" i="1" baseline="-25000" dirty="0">
                    <a:latin typeface="Cambria Math" panose="02040503050406030204" pitchFamily="18" charset="0"/>
                    <a:ea typeface="Cambria Math" panose="02040503050406030204" pitchFamily="18" charset="0"/>
                    <a:cs typeface="Arial" panose="020B0604020202020204" pitchFamily="34" charset="0"/>
                  </a:rPr>
                  <a:t>1</a:t>
                </a:r>
                <a:r>
                  <a:rPr lang="fr-FR" sz="2100" i="1" dirty="0">
                    <a:latin typeface="Cambria Math" panose="02040503050406030204" pitchFamily="18" charset="0"/>
                    <a:ea typeface="Cambria Math" panose="02040503050406030204" pitchFamily="18" charset="0"/>
                    <a:cs typeface="Arial" panose="020B0604020202020204" pitchFamily="34" charset="0"/>
                  </a:rPr>
                  <a:t> = 0,01*L, C</a:t>
                </a:r>
                <a:r>
                  <a:rPr lang="fr-FR" sz="2100" i="1" baseline="-25000" dirty="0">
                    <a:latin typeface="Cambria Math" panose="02040503050406030204" pitchFamily="18" charset="0"/>
                    <a:ea typeface="Cambria Math" panose="02040503050406030204" pitchFamily="18" charset="0"/>
                    <a:cs typeface="Arial" panose="020B0604020202020204" pitchFamily="34" charset="0"/>
                  </a:rPr>
                  <a:t>2</a:t>
                </a:r>
                <a:r>
                  <a:rPr lang="fr-FR" sz="2100" i="1" dirty="0">
                    <a:latin typeface="Cambria Math" panose="02040503050406030204" pitchFamily="18" charset="0"/>
                    <a:ea typeface="Cambria Math" panose="02040503050406030204" pitchFamily="18" charset="0"/>
                    <a:cs typeface="Arial" panose="020B0604020202020204" pitchFamily="34" charset="0"/>
                  </a:rPr>
                  <a:t> = 0,03*L et L = 255</a:t>
                </a:r>
              </a:p>
              <a:p>
                <a:pPr marL="457200" lvl="1" indent="0">
                  <a:lnSpc>
                    <a:spcPct val="150000"/>
                  </a:lnSpc>
                  <a:buNone/>
                </a:pPr>
                <a:r>
                  <a:rPr lang="fr-FR" i="1" dirty="0">
                    <a:latin typeface="Cambria Math" panose="02040503050406030204" pitchFamily="18" charset="0"/>
                    <a:ea typeface="Cambria Math" panose="02040503050406030204" pitchFamily="18" charset="0"/>
                    <a:cs typeface="Arial" panose="020B0604020202020204" pitchFamily="34" charset="0"/>
                  </a:rPr>
                  <a:t>MSSIM(X,Y) = </a:t>
                </a:r>
                <a14:m>
                  <m:oMath xmlns:m="http://schemas.openxmlformats.org/officeDocument/2006/math">
                    <m:f>
                      <m:fPr>
                        <m:ctrlPr>
                          <a:rPr lang="fr-FR" i="1" smtClean="0">
                            <a:latin typeface="Cambria Math" panose="02040503050406030204" pitchFamily="18" charset="0"/>
                            <a:ea typeface="Cambria Math" panose="02040503050406030204" pitchFamily="18" charset="0"/>
                            <a:cs typeface="Arial" panose="020B0604020202020204" pitchFamily="34" charset="0"/>
                          </a:rPr>
                        </m:ctrlPr>
                      </m:fPr>
                      <m:num>
                        <m:r>
                          <a:rPr lang="fr-FR" b="0" i="1" smtClean="0">
                            <a:latin typeface="Cambria Math" panose="02040503050406030204" pitchFamily="18" charset="0"/>
                            <a:ea typeface="Cambria Math" panose="02040503050406030204" pitchFamily="18" charset="0"/>
                            <a:cs typeface="Arial" panose="020B0604020202020204" pitchFamily="34" charset="0"/>
                          </a:rPr>
                          <m:t>1</m:t>
                        </m:r>
                      </m:num>
                      <m:den>
                        <m:r>
                          <a:rPr lang="fr-FR" b="0" i="1" smtClean="0">
                            <a:latin typeface="Cambria Math" panose="02040503050406030204" pitchFamily="18" charset="0"/>
                            <a:ea typeface="Cambria Math" panose="02040503050406030204" pitchFamily="18" charset="0"/>
                            <a:cs typeface="Arial" panose="020B0604020202020204" pitchFamily="34" charset="0"/>
                          </a:rPr>
                          <m:t>𝑀</m:t>
                        </m:r>
                      </m:den>
                    </m:f>
                    <m:nary>
                      <m:naryPr>
                        <m:chr m:val="∑"/>
                        <m:ctrlPr>
                          <a:rPr lang="fr-FR"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fr-FR" b="0" i="1" smtClean="0">
                            <a:latin typeface="Cambria Math" panose="02040503050406030204" pitchFamily="18" charset="0"/>
                            <a:ea typeface="Cambria Math" panose="02040503050406030204" pitchFamily="18" charset="0"/>
                            <a:cs typeface="Arial" panose="020B0604020202020204" pitchFamily="34" charset="0"/>
                          </a:rPr>
                          <m:t>𝑗</m:t>
                        </m:r>
                        <m:r>
                          <a:rPr lang="fr-FR" b="0" i="1" smtClean="0">
                            <a:latin typeface="Cambria Math" panose="02040503050406030204" pitchFamily="18" charset="0"/>
                            <a:ea typeface="Cambria Math" panose="02040503050406030204" pitchFamily="18" charset="0"/>
                            <a:cs typeface="Arial" panose="020B0604020202020204" pitchFamily="34" charset="0"/>
                          </a:rPr>
                          <m:t>=1</m:t>
                        </m:r>
                      </m:sub>
                      <m:sup>
                        <m:r>
                          <a:rPr lang="fr-FR" b="0" i="1" smtClean="0">
                            <a:latin typeface="Cambria Math" panose="02040503050406030204" pitchFamily="18" charset="0"/>
                            <a:ea typeface="Cambria Math" panose="02040503050406030204" pitchFamily="18" charset="0"/>
                            <a:cs typeface="Arial" panose="020B0604020202020204" pitchFamily="34" charset="0"/>
                          </a:rPr>
                          <m:t>𝑀</m:t>
                        </m:r>
                      </m:sup>
                      <m:e>
                        <m:r>
                          <a:rPr lang="fr-FR" b="0" i="1" smtClean="0">
                            <a:latin typeface="Cambria Math" panose="02040503050406030204" pitchFamily="18" charset="0"/>
                            <a:ea typeface="Cambria Math" panose="02040503050406030204" pitchFamily="18" charset="0"/>
                            <a:cs typeface="Arial" panose="020B0604020202020204" pitchFamily="34" charset="0"/>
                          </a:rPr>
                          <m:t>𝑆𝑆𝐼𝑀</m:t>
                        </m:r>
                        <m:r>
                          <a:rPr lang="fr-FR" b="0" i="1" smtClean="0">
                            <a:latin typeface="Cambria Math" panose="02040503050406030204" pitchFamily="18" charset="0"/>
                            <a:ea typeface="Cambria Math" panose="02040503050406030204" pitchFamily="18" charset="0"/>
                            <a:cs typeface="Arial" panose="020B0604020202020204" pitchFamily="34" charset="0"/>
                          </a:rPr>
                          <m:t>(</m:t>
                        </m:r>
                        <m:r>
                          <a:rPr lang="fr-FR" b="0" i="1" smtClean="0">
                            <a:latin typeface="Cambria Math" panose="02040503050406030204" pitchFamily="18" charset="0"/>
                            <a:ea typeface="Cambria Math" panose="02040503050406030204" pitchFamily="18" charset="0"/>
                            <a:cs typeface="Arial" panose="020B0604020202020204" pitchFamily="34" charset="0"/>
                          </a:rPr>
                          <m:t>𝑥𝑖</m:t>
                        </m:r>
                        <m:r>
                          <a:rPr lang="fr-FR" b="0" i="1" smtClean="0">
                            <a:latin typeface="Cambria Math" panose="02040503050406030204" pitchFamily="18" charset="0"/>
                            <a:ea typeface="Cambria Math" panose="02040503050406030204" pitchFamily="18" charset="0"/>
                            <a:cs typeface="Arial" panose="020B0604020202020204" pitchFamily="34" charset="0"/>
                          </a:rPr>
                          <m:t>,</m:t>
                        </m:r>
                        <m:r>
                          <a:rPr lang="fr-FR" b="0" i="1" smtClean="0">
                            <a:latin typeface="Cambria Math" panose="02040503050406030204" pitchFamily="18" charset="0"/>
                            <a:ea typeface="Cambria Math" panose="02040503050406030204" pitchFamily="18" charset="0"/>
                            <a:cs typeface="Arial" panose="020B0604020202020204" pitchFamily="34" charset="0"/>
                          </a:rPr>
                          <m:t>𝑦𝑖</m:t>
                        </m:r>
                        <m:r>
                          <a:rPr lang="fr-FR" b="0" i="1" smtClean="0">
                            <a:latin typeface="Cambria Math" panose="02040503050406030204" pitchFamily="18" charset="0"/>
                            <a:ea typeface="Cambria Math" panose="02040503050406030204" pitchFamily="18" charset="0"/>
                            <a:cs typeface="Arial" panose="020B0604020202020204" pitchFamily="34" charset="0"/>
                          </a:rPr>
                          <m:t>)</m:t>
                        </m:r>
                      </m:e>
                    </m:nary>
                  </m:oMath>
                </a14:m>
                <a:r>
                  <a:rPr lang="fr-FR" i="1" dirty="0">
                    <a:latin typeface="Cambria Math" panose="02040503050406030204" pitchFamily="18" charset="0"/>
                    <a:ea typeface="Cambria Math" panose="02040503050406030204" pitchFamily="18" charset="0"/>
                    <a:cs typeface="Arial" panose="020B0604020202020204" pitchFamily="34" charset="0"/>
                  </a:rPr>
                  <a:t> avec M = nombre de fenêtres et x</a:t>
                </a:r>
                <a:r>
                  <a:rPr lang="fr-FR" i="1" baseline="-25000" dirty="0">
                    <a:latin typeface="Cambria Math" panose="02040503050406030204" pitchFamily="18" charset="0"/>
                    <a:ea typeface="Cambria Math" panose="02040503050406030204" pitchFamily="18" charset="0"/>
                    <a:cs typeface="Arial" panose="020B0604020202020204" pitchFamily="34" charset="0"/>
                  </a:rPr>
                  <a:t>i</a:t>
                </a:r>
                <a:r>
                  <a:rPr lang="fr-FR" i="1" dirty="0">
                    <a:latin typeface="Cambria Math" panose="02040503050406030204" pitchFamily="18" charset="0"/>
                    <a:ea typeface="Cambria Math" panose="02040503050406030204" pitchFamily="18" charset="0"/>
                    <a:cs typeface="Arial" panose="020B0604020202020204" pitchFamily="34" charset="0"/>
                  </a:rPr>
                  <a:t>, y</a:t>
                </a:r>
                <a:r>
                  <a:rPr lang="fr-FR" i="1" baseline="-25000" dirty="0">
                    <a:latin typeface="Cambria Math" panose="02040503050406030204" pitchFamily="18" charset="0"/>
                    <a:ea typeface="Cambria Math" panose="02040503050406030204" pitchFamily="18" charset="0"/>
                    <a:cs typeface="Arial" panose="020B0604020202020204" pitchFamily="34" charset="0"/>
                  </a:rPr>
                  <a:t>i</a:t>
                </a:r>
                <a:r>
                  <a:rPr lang="fr-FR" i="1" dirty="0">
                    <a:latin typeface="Cambria Math" panose="02040503050406030204" pitchFamily="18" charset="0"/>
                    <a:ea typeface="Cambria Math" panose="02040503050406030204" pitchFamily="18" charset="0"/>
                    <a:cs typeface="Arial" panose="020B0604020202020204" pitchFamily="34" charset="0"/>
                  </a:rPr>
                  <a:t>, les ROI des 			   	    images de base (X et Y)</a:t>
                </a:r>
              </a:p>
              <a:p>
                <a:pPr marL="914400" lvl="2" indent="0">
                  <a:buNone/>
                </a:pPr>
                <a:endParaRPr lang="fr-FR" b="1" dirty="0">
                  <a:latin typeface="Arial" panose="020B0604020202020204" pitchFamily="34" charset="0"/>
                  <a:cs typeface="Arial" panose="020B0604020202020204" pitchFamily="34" charset="0"/>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048871"/>
                <a:ext cx="10018713" cy="5029200"/>
              </a:xfrm>
              <a:blipFill rotWithShape="0">
                <a:blip r:embed="rId2"/>
                <a:stretch>
                  <a:fillRect l="-1338" t="-1818"/>
                </a:stretch>
              </a:blipFill>
            </p:spPr>
            <p:txBody>
              <a:bodyPr/>
              <a:lstStyle/>
              <a:p>
                <a:r>
                  <a:rPr lang="fr-FR">
                    <a:noFill/>
                  </a:rPr>
                  <a:t> </a:t>
                </a:r>
              </a:p>
            </p:txBody>
          </p:sp>
        </mc:Fallback>
      </mc:AlternateContent>
      <p:sp>
        <p:nvSpPr>
          <p:cNvPr id="4" name="Rectangle 3"/>
          <p:cNvSpPr/>
          <p:nvPr/>
        </p:nvSpPr>
        <p:spPr>
          <a:xfrm>
            <a:off x="7219949" y="4455461"/>
            <a:ext cx="3028953" cy="220419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7219946" y="5187628"/>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0</a:t>
            </a:r>
            <a:r>
              <a:rPr lang="fr-FR" sz="1400" dirty="0">
                <a:solidFill>
                  <a:prstClr val="white"/>
                </a:solidFill>
              </a:rPr>
              <a:t>,y</a:t>
            </a:r>
            <a:r>
              <a:rPr lang="fr-FR" sz="1400" baseline="-25000" dirty="0">
                <a:solidFill>
                  <a:prstClr val="white"/>
                </a:solidFill>
              </a:rPr>
              <a:t>1</a:t>
            </a:r>
            <a:r>
              <a:rPr lang="fr-FR" sz="1400" dirty="0">
                <a:solidFill>
                  <a:prstClr val="white"/>
                </a:solidFill>
              </a:rPr>
              <a:t>)</a:t>
            </a:r>
          </a:p>
        </p:txBody>
      </p:sp>
      <p:sp>
        <p:nvSpPr>
          <p:cNvPr id="19" name="Rectangle 18"/>
          <p:cNvSpPr/>
          <p:nvPr/>
        </p:nvSpPr>
        <p:spPr>
          <a:xfrm>
            <a:off x="7219945" y="4453713"/>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SSIM(x</a:t>
            </a:r>
            <a:r>
              <a:rPr lang="fr-FR" sz="1400" baseline="-25000" dirty="0"/>
              <a:t>0</a:t>
            </a:r>
            <a:r>
              <a:rPr lang="fr-FR" sz="1400" dirty="0"/>
              <a:t>,y</a:t>
            </a:r>
            <a:r>
              <a:rPr lang="fr-FR" sz="1400" baseline="-25000" dirty="0"/>
              <a:t>0</a:t>
            </a:r>
            <a:r>
              <a:rPr lang="fr-FR" sz="1400" dirty="0"/>
              <a:t>)</a:t>
            </a:r>
          </a:p>
        </p:txBody>
      </p:sp>
      <p:sp>
        <p:nvSpPr>
          <p:cNvPr id="20" name="Rectangle 19"/>
          <p:cNvSpPr/>
          <p:nvPr/>
        </p:nvSpPr>
        <p:spPr>
          <a:xfrm>
            <a:off x="8229596" y="4451615"/>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1</a:t>
            </a:r>
            <a:r>
              <a:rPr lang="fr-FR" sz="1400" dirty="0">
                <a:solidFill>
                  <a:prstClr val="white"/>
                </a:solidFill>
              </a:rPr>
              <a:t>,y</a:t>
            </a:r>
            <a:r>
              <a:rPr lang="fr-FR" sz="1400" baseline="-25000" dirty="0">
                <a:solidFill>
                  <a:prstClr val="white"/>
                </a:solidFill>
              </a:rPr>
              <a:t>0</a:t>
            </a:r>
            <a:r>
              <a:rPr lang="fr-FR" sz="1400" dirty="0">
                <a:solidFill>
                  <a:prstClr val="white"/>
                </a:solidFill>
              </a:rPr>
              <a:t>)</a:t>
            </a:r>
          </a:p>
        </p:txBody>
      </p:sp>
      <p:sp>
        <p:nvSpPr>
          <p:cNvPr id="21" name="Rectangle 20"/>
          <p:cNvSpPr/>
          <p:nvPr/>
        </p:nvSpPr>
        <p:spPr>
          <a:xfrm>
            <a:off x="9239251" y="4451615"/>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1</a:t>
            </a:r>
            <a:r>
              <a:rPr lang="fr-FR" sz="1400" dirty="0">
                <a:solidFill>
                  <a:prstClr val="white"/>
                </a:solidFill>
              </a:rPr>
              <a:t>,y</a:t>
            </a:r>
            <a:r>
              <a:rPr lang="fr-FR" sz="1400" baseline="-25000" dirty="0">
                <a:solidFill>
                  <a:prstClr val="white"/>
                </a:solidFill>
              </a:rPr>
              <a:t>0</a:t>
            </a:r>
            <a:r>
              <a:rPr lang="fr-FR" sz="1400" dirty="0">
                <a:solidFill>
                  <a:prstClr val="white"/>
                </a:solidFill>
              </a:rPr>
              <a:t>)</a:t>
            </a:r>
          </a:p>
        </p:txBody>
      </p:sp>
      <p:sp>
        <p:nvSpPr>
          <p:cNvPr id="22" name="Rectangle 21"/>
          <p:cNvSpPr/>
          <p:nvPr/>
        </p:nvSpPr>
        <p:spPr>
          <a:xfrm>
            <a:off x="8229592" y="5185530"/>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cxnSp>
        <p:nvCxnSpPr>
          <p:cNvPr id="24" name="Connecteur droit avec flèche 23"/>
          <p:cNvCxnSpPr/>
          <p:nvPr/>
        </p:nvCxnSpPr>
        <p:spPr>
          <a:xfrm>
            <a:off x="8657353" y="5557651"/>
            <a:ext cx="9381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Espace réservé du numéro de diapositive 4"/>
          <p:cNvSpPr>
            <a:spLocks noGrp="1"/>
          </p:cNvSpPr>
          <p:nvPr>
            <p:ph type="sldNum" sz="quarter" idx="12"/>
          </p:nvPr>
        </p:nvSpPr>
        <p:spPr/>
        <p:txBody>
          <a:bodyPr/>
          <a:lstStyle/>
          <a:p>
            <a:fld id="{FEC07D1D-9040-46BE-96F9-BC33D0812D1B}" type="slidenum">
              <a:rPr lang="fr-FR" smtClean="0"/>
              <a:t>49</a:t>
            </a:fld>
            <a:endParaRPr lang="fr-FR"/>
          </a:p>
        </p:txBody>
      </p:sp>
      <p:sp>
        <p:nvSpPr>
          <p:cNvPr id="12" name="ZoneTexte 11">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860692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Introduction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lnSpc>
                <a:spcPct val="150000"/>
              </a:lnSpc>
              <a:buNone/>
            </a:pPr>
            <a:r>
              <a:rPr lang="fr-FR" dirty="0" smtClean="0"/>
              <a:t>Contexte : projet SAIAD</a:t>
            </a:r>
          </a:p>
          <a:p>
            <a:pPr lvl="1"/>
            <a:r>
              <a:rPr lang="fr-FR" dirty="0" smtClean="0"/>
              <a:t>Tumeur du rein : Néphroblastome </a:t>
            </a:r>
          </a:p>
          <a:p>
            <a:pPr lvl="1"/>
            <a:r>
              <a:rPr lang="fr-FR" dirty="0" smtClean="0"/>
              <a:t>Diagnostic basé sur l’imagerie (scanners)</a:t>
            </a:r>
            <a:endParaRPr lang="fr-FR" dirty="0">
              <a:sym typeface="Wingdings" panose="05000000000000000000" pitchFamily="2" charset="2"/>
            </a:endParaRPr>
          </a:p>
          <a:p>
            <a:pPr lvl="2"/>
            <a:r>
              <a:rPr lang="fr-FR" dirty="0">
                <a:sym typeface="Wingdings" panose="05000000000000000000" pitchFamily="2" charset="2"/>
              </a:rPr>
              <a:t>I</a:t>
            </a:r>
            <a:r>
              <a:rPr lang="fr-FR" dirty="0" smtClean="0">
                <a:sym typeface="Wingdings" panose="05000000000000000000" pitchFamily="2" charset="2"/>
              </a:rPr>
              <a:t>nfluence l’intervention chirurgicale</a:t>
            </a:r>
          </a:p>
          <a:p>
            <a:pPr lvl="2"/>
            <a:r>
              <a:rPr lang="fr-FR" dirty="0" smtClean="0">
                <a:sym typeface="Wingdings" panose="05000000000000000000" pitchFamily="2" charset="2"/>
              </a:rPr>
              <a:t>Chronophage car manuel</a:t>
            </a:r>
          </a:p>
          <a:p>
            <a:pPr marL="0" indent="0">
              <a:buNone/>
            </a:pPr>
            <a:r>
              <a:rPr lang="fr-FR" dirty="0" smtClean="0">
                <a:sym typeface="Wingdings" panose="05000000000000000000" pitchFamily="2" charset="2"/>
              </a:rPr>
              <a:t>Objectif :</a:t>
            </a:r>
          </a:p>
          <a:p>
            <a:pPr lvl="1"/>
            <a:r>
              <a:rPr lang="fr-FR" dirty="0" smtClean="0">
                <a:sym typeface="Wingdings" panose="05000000000000000000" pitchFamily="2" charset="2"/>
              </a:rPr>
              <a:t>Segmentation automatique  Gain de temps</a:t>
            </a:r>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5</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b="1" dirty="0" smtClean="0"/>
              <a:t>Introduction</a:t>
            </a:r>
            <a:r>
              <a:rPr lang="fr-FR" sz="1200" dirty="0" smtClean="0"/>
              <a:t>      RàPC pour la segmentation d’images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5234" y="4622031"/>
            <a:ext cx="3207348" cy="2139611"/>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5785" y="4621953"/>
            <a:ext cx="3205356" cy="2138282"/>
          </a:xfrm>
          <a:prstGeom prst="rect">
            <a:avLst/>
          </a:prstGeom>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5424" y="4824198"/>
            <a:ext cx="1619476" cy="1733792"/>
          </a:xfrm>
          <a:prstGeom prst="rect">
            <a:avLst/>
          </a:prstGeom>
        </p:spPr>
      </p:pic>
      <p:cxnSp>
        <p:nvCxnSpPr>
          <p:cNvPr id="12" name="Connecteur droit avec flèche 11"/>
          <p:cNvCxnSpPr/>
          <p:nvPr/>
        </p:nvCxnSpPr>
        <p:spPr>
          <a:xfrm>
            <a:off x="9054825" y="5691094"/>
            <a:ext cx="4399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348636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r>
                  <a:rPr lang="fr-FR" sz="2200" dirty="0"/>
                  <a:t>Formule utilisée : </a:t>
                </a:r>
              </a:p>
              <a:p>
                <a:pPr marL="457200" lvl="1" indent="0">
                  <a:buNone/>
                </a:pPr>
                <a:r>
                  <a:rPr lang="fr-FR" b="1" dirty="0">
                    <a:latin typeface="Arial" panose="020B0604020202020204" pitchFamily="34" charset="0"/>
                    <a:cs typeface="Arial" panose="020B0604020202020204" pitchFamily="34" charset="0"/>
                  </a:rPr>
                  <a:t>Partie métadonnées: formule de </a:t>
                </a:r>
                <a:r>
                  <a:rPr lang="fr-FR" b="1" dirty="0" err="1">
                    <a:latin typeface="Arial" panose="020B0604020202020204" pitchFamily="34" charset="0"/>
                    <a:cs typeface="Arial" panose="020B0604020202020204" pitchFamily="34" charset="0"/>
                  </a:rPr>
                  <a:t>Perner</a:t>
                </a:r>
                <a:r>
                  <a:rPr lang="fr-FR" b="1" dirty="0">
                    <a:latin typeface="Arial" panose="020B0604020202020204" pitchFamily="34" charset="0"/>
                    <a:cs typeface="Arial" panose="020B0604020202020204" pitchFamily="34" charset="0"/>
                  </a:rPr>
                  <a:t> </a:t>
                </a:r>
                <a:r>
                  <a:rPr lang="fr-FR" sz="1800" dirty="0">
                    <a:latin typeface="Arial" panose="020B0604020202020204" pitchFamily="34" charset="0"/>
                    <a:cs typeface="Arial" panose="020B0604020202020204" pitchFamily="34" charset="0"/>
                  </a:rPr>
                  <a:t>[9]</a:t>
                </a:r>
              </a:p>
              <a:p>
                <a:pPr marL="457200" lvl="1" indent="0">
                  <a:buNone/>
                </a:pPr>
                <a14:m>
                  <m:oMathPara xmlns:m="http://schemas.openxmlformats.org/officeDocument/2006/math">
                    <m:oMathParaPr>
                      <m:jc m:val="centerGroup"/>
                    </m:oMathParaPr>
                    <m:oMath xmlns:m="http://schemas.openxmlformats.org/officeDocument/2006/math">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m:t>
                          </m:r>
                          <m:r>
                            <a:rPr lang="fr-FR" sz="1900" i="1">
                              <a:latin typeface="Cambria Math" panose="02040503050406030204" pitchFamily="18" charset="0"/>
                            </a:rPr>
                            <m:t>𝑦</m:t>
                          </m:r>
                        </m:e>
                      </m:d>
                      <m:r>
                        <a:rPr lang="fr-FR" sz="1900" i="1">
                          <a:latin typeface="Cambria Math" panose="02040503050406030204" pitchFamily="18" charset="0"/>
                        </a:rPr>
                        <m:t>= </m:t>
                      </m:r>
                      <m:f>
                        <m:fPr>
                          <m:ctrlPr>
                            <a:rPr lang="fr-FR" sz="1900" i="1">
                              <a:latin typeface="Cambria Math" panose="02040503050406030204" pitchFamily="18" charset="0"/>
                            </a:rPr>
                          </m:ctrlPr>
                        </m:fPr>
                        <m:num>
                          <m:r>
                            <a:rPr lang="fr-FR" sz="1900" i="1">
                              <a:latin typeface="Cambria Math" panose="02040503050406030204" pitchFamily="18" charset="0"/>
                            </a:rPr>
                            <m:t>|</m:t>
                          </m:r>
                          <m:r>
                            <a:rPr lang="fr-FR" sz="1900" i="1">
                              <a:latin typeface="Cambria Math" panose="02040503050406030204" pitchFamily="18" charset="0"/>
                            </a:rPr>
                            <m:t>𝐴𝑖</m:t>
                          </m:r>
                          <m:r>
                            <a:rPr lang="fr-FR" sz="1900" i="1">
                              <a:latin typeface="Cambria Math" panose="02040503050406030204" pitchFamily="18" charset="0"/>
                            </a:rPr>
                            <m:t>|</m:t>
                          </m:r>
                        </m:num>
                        <m:den>
                          <m:r>
                            <a:rPr lang="fr-FR" sz="1900" i="1">
                              <a:latin typeface="Cambria Math" panose="02040503050406030204" pitchFamily="18" charset="0"/>
                              <a:ea typeface="Cambria Math" panose="02040503050406030204" pitchFamily="18" charset="0"/>
                            </a:rPr>
                            <m:t>𝛼</m:t>
                          </m:r>
                          <m:d>
                            <m:dPr>
                              <m:begChr m:val="|"/>
                              <m:endChr m:val="]"/>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𝐴𝑖</m:t>
                              </m:r>
                            </m:e>
                          </m:d>
                          <m:r>
                            <a:rPr lang="fr-FR" sz="1900" i="1">
                              <a:latin typeface="Cambria Math" panose="02040503050406030204" pitchFamily="18" charset="0"/>
                              <a:ea typeface="Cambria Math" panose="02040503050406030204" pitchFamily="18" charset="0"/>
                            </a:rPr>
                            <m:t> + </m:t>
                          </m:r>
                          <m:r>
                            <a:rPr lang="fr-FR" sz="1900" i="1">
                              <a:latin typeface="Cambria Math" panose="02040503050406030204" pitchFamily="18" charset="0"/>
                              <a:ea typeface="Cambria Math" panose="02040503050406030204" pitchFamily="18" charset="0"/>
                            </a:rPr>
                            <m:t>𝛽</m:t>
                          </m:r>
                          <m:d>
                            <m:dPr>
                              <m:begChr m:val="|"/>
                              <m:endChr m:val="|"/>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𝐷𝑖</m:t>
                              </m:r>
                            </m:e>
                          </m:d>
                          <m:r>
                            <a:rPr lang="fr-FR" sz="1900" i="1">
                              <a:latin typeface="Cambria Math" panose="02040503050406030204" pitchFamily="18" charset="0"/>
                              <a:ea typeface="Cambria Math" panose="02040503050406030204" pitchFamily="18" charset="0"/>
                            </a:rPr>
                            <m:t> + </m:t>
                          </m:r>
                          <m:r>
                            <a:rPr lang="fr-FR" sz="1900" i="1">
                              <a:latin typeface="Cambria Math" panose="02040503050406030204" pitchFamily="18" charset="0"/>
                              <a:ea typeface="Cambria Math" panose="02040503050406030204" pitchFamily="18" charset="0"/>
                            </a:rPr>
                            <m:t>𝛾</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𝐸𝑖</m:t>
                          </m:r>
                          <m:r>
                            <a:rPr lang="fr-FR" sz="1900" i="1">
                              <a:latin typeface="Cambria Math" panose="02040503050406030204" pitchFamily="18" charset="0"/>
                              <a:ea typeface="Cambria Math" panose="02040503050406030204" pitchFamily="18" charset="0"/>
                            </a:rPr>
                            <m:t>|</m:t>
                          </m:r>
                        </m:den>
                      </m:f>
                      <m:r>
                        <a:rPr lang="fr-FR" sz="1900" i="1">
                          <a:latin typeface="Cambria Math" panose="02040503050406030204" pitchFamily="18" charset="0"/>
                        </a:rPr>
                        <m:t>, </m:t>
                      </m:r>
                      <m:r>
                        <a:rPr lang="fr-FR" sz="1900" i="1">
                          <a:latin typeface="Cambria Math" panose="02040503050406030204" pitchFamily="18" charset="0"/>
                        </a:rPr>
                        <m:t>𝑎𝑣𝑒𝑐</m:t>
                      </m:r>
                      <m:r>
                        <a:rPr lang="fr-FR" sz="1900" i="1">
                          <a:latin typeface="Cambria Math" panose="02040503050406030204" pitchFamily="18" charset="0"/>
                        </a:rPr>
                        <m:t> </m:t>
                      </m:r>
                      <m:r>
                        <a:rPr lang="fr-FR" sz="1900" i="1">
                          <a:latin typeface="Cambria Math" panose="02040503050406030204" pitchFamily="18" charset="0"/>
                        </a:rPr>
                        <m:t>𝐴𝑖</m:t>
                      </m:r>
                      <m:r>
                        <a:rPr lang="fr-FR" sz="1900" i="1">
                          <a:latin typeface="Cambria Math" panose="02040503050406030204" pitchFamily="18" charset="0"/>
                        </a:rPr>
                        <m:t>=</m:t>
                      </m:r>
                      <m:r>
                        <a:rPr lang="fr-FR" sz="1900" i="1">
                          <a:latin typeface="Cambria Math" panose="02040503050406030204" pitchFamily="18" charset="0"/>
                        </a:rPr>
                        <m:t>𝑏𝑜𝑡h</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m:t>
                          </m:r>
                          <m:r>
                            <a:rPr lang="fr-FR" sz="1900" i="1">
                              <a:latin typeface="Cambria Math" panose="02040503050406030204" pitchFamily="18" charset="0"/>
                              <a:ea typeface="Cambria Math" panose="02040503050406030204" pitchFamily="18" charset="0"/>
                            </a:rPr>
                            <m:t>𝑦</m:t>
                          </m:r>
                        </m:e>
                      </m:d>
                      <m:r>
                        <a:rPr lang="fr-FR" sz="1900" i="1">
                          <a:latin typeface="Cambria Math" panose="02040503050406030204" pitchFamily="18" charset="0"/>
                          <a:ea typeface="Cambria Math" panose="02040503050406030204" pitchFamily="18" charset="0"/>
                        </a:rPr>
                        <m:t>, </m:t>
                      </m:r>
                      <m:r>
                        <a:rPr lang="fr-FR" sz="1900" i="1">
                          <a:latin typeface="Cambria Math" panose="02040503050406030204" pitchFamily="18" charset="0"/>
                          <a:ea typeface="Cambria Math" panose="02040503050406030204" pitchFamily="18" charset="0"/>
                        </a:rPr>
                        <m:t>𝐷𝑖</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𝑜𝑛𝑙𝑦</m:t>
                      </m:r>
                      <m:d>
                        <m:dPr>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𝑥</m:t>
                          </m:r>
                        </m:e>
                      </m:d>
                      <m:r>
                        <a:rPr lang="fr-FR" sz="1900" i="1">
                          <a:latin typeface="Cambria Math" panose="02040503050406030204" pitchFamily="18" charset="0"/>
                          <a:ea typeface="Cambria Math" panose="02040503050406030204" pitchFamily="18" charset="0"/>
                        </a:rPr>
                        <m:t>, </m:t>
                      </m:r>
                      <m:r>
                        <a:rPr lang="fr-FR" sz="1900" i="1">
                          <a:latin typeface="Cambria Math" panose="02040503050406030204" pitchFamily="18" charset="0"/>
                          <a:ea typeface="Cambria Math" panose="02040503050406030204" pitchFamily="18" charset="0"/>
                        </a:rPr>
                        <m:t>𝐸𝑖</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𝑜𝑛𝑙𝑦</m:t>
                      </m:r>
                      <m:d>
                        <m:dPr>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𝑦</m:t>
                          </m:r>
                        </m:e>
                      </m:d>
                    </m:oMath>
                  </m:oMathPara>
                </a14:m>
                <a:endParaRPr lang="fr-FR" sz="1900" dirty="0"/>
              </a:p>
              <a:p>
                <a:pPr lvl="2">
                  <a:buSzPct val="100000"/>
                  <a:buFont typeface="Wingdings" panose="05000000000000000000" pitchFamily="2" charset="2"/>
                  <a:buChar char="Ø"/>
                </a:pPr>
                <a:r>
                  <a:rPr lang="fr-FR" sz="1700" dirty="0"/>
                  <a:t>Nécessite une conversion des caractéristiques en binaire </a:t>
                </a:r>
              </a:p>
              <a:p>
                <a:pPr lvl="2">
                  <a:buSzPct val="100000"/>
                  <a:buFont typeface="Wingdings" panose="05000000000000000000" pitchFamily="2" charset="2"/>
                  <a:buChar char="Ø"/>
                </a:pPr>
                <a:r>
                  <a:rPr lang="el-GR" sz="1700" dirty="0"/>
                  <a:t>α</a:t>
                </a:r>
                <a:r>
                  <a:rPr lang="fr-FR" sz="1700" dirty="0"/>
                  <a:t>,</a:t>
                </a:r>
                <a:r>
                  <a:rPr lang="el-GR" sz="1700" dirty="0"/>
                  <a:t>β</a:t>
                </a:r>
                <a:r>
                  <a:rPr lang="fr-FR" sz="1700" dirty="0"/>
                  <a:t> et </a:t>
                </a:r>
                <a:r>
                  <a:rPr lang="el-GR" sz="1700" dirty="0"/>
                  <a:t>γ</a:t>
                </a:r>
                <a:r>
                  <a:rPr lang="fr-FR" sz="1700" dirty="0"/>
                  <a:t> sont des poids, généralement </a:t>
                </a:r>
                <a:r>
                  <a:rPr lang="el-GR" sz="1700" i="1" dirty="0">
                    <a:latin typeface="Cambria Math" panose="02040503050406030204" pitchFamily="18" charset="0"/>
                    <a:ea typeface="Cambria Math" panose="02040503050406030204" pitchFamily="18" charset="0"/>
                  </a:rPr>
                  <a:t>α</a:t>
                </a:r>
                <a:r>
                  <a:rPr lang="fr-FR" sz="1700" i="1" dirty="0">
                    <a:latin typeface="Cambria Math" panose="02040503050406030204" pitchFamily="18" charset="0"/>
                    <a:ea typeface="Cambria Math" panose="02040503050406030204" pitchFamily="18" charset="0"/>
                  </a:rPr>
                  <a:t> = </a:t>
                </a:r>
                <a:r>
                  <a:rPr lang="el-GR" sz="1700" i="1" dirty="0">
                    <a:latin typeface="Cambria Math" panose="02040503050406030204" pitchFamily="18" charset="0"/>
                    <a:ea typeface="Cambria Math" panose="02040503050406030204" pitchFamily="18" charset="0"/>
                  </a:rPr>
                  <a:t>β</a:t>
                </a:r>
                <a:r>
                  <a:rPr lang="fr-FR" sz="1700" i="1" dirty="0">
                    <a:latin typeface="Cambria Math" panose="02040503050406030204" pitchFamily="18" charset="0"/>
                    <a:ea typeface="Cambria Math" panose="02040503050406030204" pitchFamily="18" charset="0"/>
                  </a:rPr>
                  <a:t> = 1 </a:t>
                </a:r>
                <a:r>
                  <a:rPr lang="fr-FR" sz="1700" dirty="0"/>
                  <a:t>et </a:t>
                </a:r>
                <a:r>
                  <a:rPr lang="el-GR" sz="1700" i="1" dirty="0">
                    <a:latin typeface="Cambria Math" panose="02040503050406030204" pitchFamily="18" charset="0"/>
                    <a:ea typeface="Cambria Math" panose="02040503050406030204" pitchFamily="18" charset="0"/>
                  </a:rPr>
                  <a:t>γ</a:t>
                </a:r>
                <a:r>
                  <a:rPr lang="fr-FR" sz="1700" i="1" dirty="0">
                    <a:latin typeface="Cambria Math" panose="02040503050406030204" pitchFamily="18" charset="0"/>
                    <a:ea typeface="Cambria Math" panose="02040503050406030204" pitchFamily="18" charset="0"/>
                  </a:rPr>
                  <a:t> = 0,5</a:t>
                </a:r>
                <a:r>
                  <a:rPr lang="fr-FR" sz="1700" dirty="0"/>
                  <a:t>, </a:t>
                </a:r>
                <a:r>
                  <a:rPr lang="fr-FR" sz="1700" b="1" dirty="0"/>
                  <a:t>quand </a:t>
                </a:r>
                <a:r>
                  <a:rPr lang="fr-FR" sz="1700" b="1" i="1" dirty="0">
                    <a:latin typeface="Cambria Math" panose="02040503050406030204" pitchFamily="18" charset="0"/>
                    <a:ea typeface="Cambria Math" panose="02040503050406030204" pitchFamily="18" charset="0"/>
                  </a:rPr>
                  <a:t>y</a:t>
                </a:r>
                <a:r>
                  <a:rPr lang="fr-FR" sz="1700" b="1" dirty="0"/>
                  <a:t>  est le nouveau cas</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048871"/>
                <a:ext cx="10018713" cy="5029200"/>
              </a:xfrm>
              <a:blipFill rotWithShape="0">
                <a:blip r:embed="rId3"/>
                <a:stretch>
                  <a:fillRect l="-1338" t="-1818"/>
                </a:stretch>
              </a:blipFill>
            </p:spPr>
            <p:txBody>
              <a:bodyPr/>
              <a:lstStyle/>
              <a:p>
                <a:r>
                  <a:rPr lang="fr-FR">
                    <a:noFill/>
                  </a:rPr>
                  <a:t> </a:t>
                </a:r>
              </a:p>
            </p:txBody>
          </p:sp>
        </mc:Fallback>
      </mc:AlternateContent>
      <p:graphicFrame>
        <p:nvGraphicFramePr>
          <p:cNvPr id="11" name="Tableau 10"/>
          <p:cNvGraphicFramePr>
            <a:graphicFrameLocks noGrp="1"/>
          </p:cNvGraphicFramePr>
          <p:nvPr>
            <p:extLst/>
          </p:nvPr>
        </p:nvGraphicFramePr>
        <p:xfrm>
          <a:off x="4776106" y="4454917"/>
          <a:ext cx="2847976" cy="1854200"/>
        </p:xfrm>
        <a:graphic>
          <a:graphicData uri="http://schemas.openxmlformats.org/drawingml/2006/table">
            <a:tbl>
              <a:tblPr firstRow="1" bandRow="1">
                <a:tableStyleId>{5940675A-B579-460E-94D1-54222C63F5DA}</a:tableStyleId>
              </a:tblPr>
              <a:tblGrid>
                <a:gridCol w="1423988">
                  <a:extLst>
                    <a:ext uri="{9D8B030D-6E8A-4147-A177-3AD203B41FA5}">
                      <a16:colId xmlns="" xmlns:a16="http://schemas.microsoft.com/office/drawing/2014/main" val="20000"/>
                    </a:ext>
                  </a:extLst>
                </a:gridCol>
                <a:gridCol w="1423988">
                  <a:extLst>
                    <a:ext uri="{9D8B030D-6E8A-4147-A177-3AD203B41FA5}">
                      <a16:colId xmlns="" xmlns:a16="http://schemas.microsoft.com/office/drawing/2014/main" val="20001"/>
                    </a:ext>
                  </a:extLst>
                </a:gridCol>
              </a:tblGrid>
              <a:tr h="370840">
                <a:tc>
                  <a:txBody>
                    <a:bodyPr/>
                    <a:lstStyle/>
                    <a:p>
                      <a:r>
                        <a:rPr lang="fr-FR" sz="1500" dirty="0">
                          <a:latin typeface="Cambria Math" panose="02040503050406030204" pitchFamily="18" charset="0"/>
                          <a:ea typeface="Cambria Math" panose="02040503050406030204" pitchFamily="18" charset="0"/>
                        </a:rPr>
                        <a:t>A = 120</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01111000</a:t>
                      </a:r>
                    </a:p>
                  </a:txBody>
                  <a:tcPr>
                    <a:solidFill>
                      <a:schemeClr val="accent6">
                        <a:lumMod val="40000"/>
                        <a:lumOff val="60000"/>
                      </a:schemeClr>
                    </a:solidFill>
                  </a:tcPr>
                </a:tc>
                <a:extLst>
                  <a:ext uri="{0D108BD9-81ED-4DB2-BD59-A6C34878D82A}">
                    <a16:rowId xmlns="" xmlns:a16="http://schemas.microsoft.com/office/drawing/2014/main" val="10000"/>
                  </a:ext>
                </a:extLst>
              </a:tr>
              <a:tr h="370840">
                <a:tc>
                  <a:txBody>
                    <a:bodyPr/>
                    <a:lstStyle/>
                    <a:p>
                      <a:r>
                        <a:rPr lang="fr-FR" sz="1500" dirty="0">
                          <a:latin typeface="Cambria Math" panose="02040503050406030204" pitchFamily="18" charset="0"/>
                          <a:ea typeface="Cambria Math" panose="02040503050406030204" pitchFamily="18" charset="0"/>
                        </a:rPr>
                        <a:t>B = 125</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01111101</a:t>
                      </a:r>
                    </a:p>
                  </a:txBody>
                  <a:tcPr>
                    <a:solidFill>
                      <a:schemeClr val="accent6">
                        <a:lumMod val="40000"/>
                        <a:lumOff val="60000"/>
                      </a:schemeClr>
                    </a:solidFill>
                  </a:tcPr>
                </a:tc>
                <a:extLst>
                  <a:ext uri="{0D108BD9-81ED-4DB2-BD59-A6C34878D82A}">
                    <a16:rowId xmlns="" xmlns:a16="http://schemas.microsoft.com/office/drawing/2014/main" val="10001"/>
                  </a:ext>
                </a:extLst>
              </a:tr>
              <a:tr h="370840">
                <a:tc>
                  <a:txBody>
                    <a:bodyPr/>
                    <a:lstStyle/>
                    <a:p>
                      <a:r>
                        <a:rPr lang="fr-FR" sz="1500" dirty="0" err="1">
                          <a:latin typeface="Cambria Math" panose="02040503050406030204" pitchFamily="18" charset="0"/>
                          <a:ea typeface="Cambria Math" panose="02040503050406030204" pitchFamily="18" charset="0"/>
                        </a:rPr>
                        <a:t>both</a:t>
                      </a:r>
                      <a:r>
                        <a:rPr lang="fr-FR" sz="1500" dirty="0">
                          <a:latin typeface="Cambria Math" panose="02040503050406030204" pitchFamily="18" charset="0"/>
                          <a:ea typeface="Cambria Math" panose="02040503050406030204" pitchFamily="18" charset="0"/>
                        </a:rPr>
                        <a:t>(A,B)</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4</a:t>
                      </a:r>
                    </a:p>
                  </a:txBody>
                  <a:tcPr>
                    <a:solidFill>
                      <a:schemeClr val="accent6">
                        <a:lumMod val="40000"/>
                        <a:lumOff val="60000"/>
                      </a:schemeClr>
                    </a:solidFill>
                  </a:tcPr>
                </a:tc>
                <a:extLst>
                  <a:ext uri="{0D108BD9-81ED-4DB2-BD59-A6C34878D82A}">
                    <a16:rowId xmlns="" xmlns:a16="http://schemas.microsoft.com/office/drawing/2014/main" val="10002"/>
                  </a:ext>
                </a:extLst>
              </a:tr>
              <a:tr h="370840">
                <a:tc>
                  <a:txBody>
                    <a:bodyPr/>
                    <a:lstStyle/>
                    <a:p>
                      <a:r>
                        <a:rPr lang="fr-FR" sz="1500" dirty="0" err="1">
                          <a:latin typeface="Cambria Math" panose="02040503050406030204" pitchFamily="18" charset="0"/>
                          <a:ea typeface="Cambria Math" panose="02040503050406030204" pitchFamily="18" charset="0"/>
                        </a:rPr>
                        <a:t>only</a:t>
                      </a:r>
                      <a:r>
                        <a:rPr lang="fr-FR" sz="1500" dirty="0">
                          <a:latin typeface="Cambria Math" panose="02040503050406030204" pitchFamily="18" charset="0"/>
                          <a:ea typeface="Cambria Math" panose="02040503050406030204" pitchFamily="18" charset="0"/>
                        </a:rPr>
                        <a:t>(A)</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a:t>
                      </a:r>
                    </a:p>
                  </a:txBody>
                  <a:tcPr>
                    <a:solidFill>
                      <a:schemeClr val="accent6">
                        <a:lumMod val="40000"/>
                        <a:lumOff val="60000"/>
                      </a:schemeClr>
                    </a:solidFill>
                  </a:tcPr>
                </a:tc>
                <a:extLst>
                  <a:ext uri="{0D108BD9-81ED-4DB2-BD59-A6C34878D82A}">
                    <a16:rowId xmlns="" xmlns:a16="http://schemas.microsoft.com/office/drawing/2014/main" val="10003"/>
                  </a:ext>
                </a:extLst>
              </a:tr>
              <a:tr h="370840">
                <a:tc>
                  <a:txBody>
                    <a:bodyPr/>
                    <a:lstStyle/>
                    <a:p>
                      <a:r>
                        <a:rPr lang="fr-FR" sz="1500" dirty="0" err="1">
                          <a:latin typeface="Cambria Math" panose="02040503050406030204" pitchFamily="18" charset="0"/>
                          <a:ea typeface="Cambria Math" panose="02040503050406030204" pitchFamily="18" charset="0"/>
                        </a:rPr>
                        <a:t>only</a:t>
                      </a:r>
                      <a:r>
                        <a:rPr lang="fr-FR" sz="1500" dirty="0">
                          <a:latin typeface="Cambria Math" panose="02040503050406030204" pitchFamily="18" charset="0"/>
                          <a:ea typeface="Cambria Math" panose="02040503050406030204" pitchFamily="18" charset="0"/>
                        </a:rPr>
                        <a:t>(B)</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2</a:t>
                      </a:r>
                    </a:p>
                  </a:txBody>
                  <a:tcPr>
                    <a:solidFill>
                      <a:schemeClr val="accent6">
                        <a:lumMod val="40000"/>
                        <a:lumOff val="60000"/>
                      </a:schemeClr>
                    </a:solidFill>
                  </a:tcPr>
                </a:tc>
                <a:extLst>
                  <a:ext uri="{0D108BD9-81ED-4DB2-BD59-A6C34878D82A}">
                    <a16:rowId xmlns="" xmlns:a16="http://schemas.microsoft.com/office/drawing/2014/main" val="10004"/>
                  </a:ext>
                </a:extLst>
              </a:tr>
            </a:tbl>
          </a:graphicData>
        </a:graphic>
      </p:graphicFrame>
      <p:sp>
        <p:nvSpPr>
          <p:cNvPr id="12" name="ZoneTexte 11"/>
          <p:cNvSpPr txBox="1"/>
          <p:nvPr/>
        </p:nvSpPr>
        <p:spPr>
          <a:xfrm>
            <a:off x="3971305" y="4131752"/>
            <a:ext cx="4638305" cy="323165"/>
          </a:xfrm>
          <a:prstGeom prst="rect">
            <a:avLst/>
          </a:prstGeom>
          <a:noFill/>
        </p:spPr>
        <p:txBody>
          <a:bodyPr wrap="square" rtlCol="0">
            <a:spAutoFit/>
          </a:bodyPr>
          <a:lstStyle/>
          <a:p>
            <a:r>
              <a:rPr lang="fr-FR" sz="1500" dirty="0"/>
              <a:t>Exemple de conversion binaire de deux caractéristiques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50</a:t>
            </a:fld>
            <a:endParaRPr lang="fr-FR"/>
          </a:p>
        </p:txBody>
      </p:sp>
      <p:sp>
        <p:nvSpPr>
          <p:cNvPr id="7" name="ZoneTexte 6">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828527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lstStyle/>
          <a:p>
            <a:pPr marL="457200" indent="-457200">
              <a:buSzPct val="110000"/>
              <a:buFont typeface="+mj-lt"/>
              <a:buAutoNum type="alphaUcPeriod" startAt="2"/>
            </a:pPr>
            <a:r>
              <a:rPr lang="fr-FR" b="1" dirty="0"/>
              <a:t>Deuxième RàPC pour la position des organes (germes)</a:t>
            </a:r>
          </a:p>
          <a:p>
            <a:r>
              <a:rPr lang="fr-FR" dirty="0"/>
              <a:t>Utilisation de règles floues pour définir des relations spatiales </a:t>
            </a:r>
            <a:r>
              <a:rPr lang="fr-FR" sz="1800" dirty="0"/>
              <a:t>[14][15] </a:t>
            </a:r>
          </a:p>
          <a:p>
            <a:endParaRPr lang="fr-FR" dirty="0"/>
          </a:p>
        </p:txBody>
      </p:sp>
      <p:cxnSp>
        <p:nvCxnSpPr>
          <p:cNvPr id="4" name="Connecteur droit avec flèche 3"/>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Connecteur droit avec flèche 4"/>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Connecteur droit 5"/>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Connecteur droit 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Connecteur droit 7"/>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Connecteur droit 8"/>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10" name="ZoneTexte 9"/>
          <p:cNvSpPr txBox="1"/>
          <p:nvPr/>
        </p:nvSpPr>
        <p:spPr>
          <a:xfrm>
            <a:off x="1978388" y="3995325"/>
            <a:ext cx="462280" cy="369332"/>
          </a:xfrm>
          <a:prstGeom prst="rect">
            <a:avLst/>
          </a:prstGeom>
          <a:noFill/>
        </p:spPr>
        <p:txBody>
          <a:bodyPr wrap="square" rtlCol="0">
            <a:spAutoFit/>
          </a:bodyPr>
          <a:lstStyle/>
          <a:p>
            <a:r>
              <a:rPr lang="fr-FR" dirty="0"/>
              <a:t>-</a:t>
            </a:r>
            <a:r>
              <a:rPr lang="el-GR" dirty="0"/>
              <a:t>π</a:t>
            </a:r>
            <a:endParaRPr lang="fr-FR" dirty="0"/>
          </a:p>
        </p:txBody>
      </p:sp>
      <p:sp>
        <p:nvSpPr>
          <p:cNvPr id="11" name="ZoneTexte 10"/>
          <p:cNvSpPr txBox="1"/>
          <p:nvPr/>
        </p:nvSpPr>
        <p:spPr>
          <a:xfrm>
            <a:off x="3964350" y="3995325"/>
            <a:ext cx="462280" cy="369332"/>
          </a:xfrm>
          <a:prstGeom prst="rect">
            <a:avLst/>
          </a:prstGeom>
          <a:noFill/>
        </p:spPr>
        <p:txBody>
          <a:bodyPr wrap="square" rtlCol="0">
            <a:spAutoFit/>
          </a:bodyPr>
          <a:lstStyle/>
          <a:p>
            <a:r>
              <a:rPr lang="el-GR" dirty="0"/>
              <a:t>π</a:t>
            </a:r>
            <a:endParaRPr lang="fr-FR" dirty="0"/>
          </a:p>
        </p:txBody>
      </p:sp>
      <p:sp>
        <p:nvSpPr>
          <p:cNvPr id="12" name="ZoneTexte 11"/>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13" name="ZoneTexte 12"/>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14" name="ZoneTexte 13"/>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15" name="ZoneTexte 14"/>
          <p:cNvSpPr txBox="1"/>
          <p:nvPr/>
        </p:nvSpPr>
        <p:spPr>
          <a:xfrm>
            <a:off x="2775720" y="4317667"/>
            <a:ext cx="1650910" cy="369332"/>
          </a:xfrm>
          <a:prstGeom prst="rect">
            <a:avLst/>
          </a:prstGeom>
          <a:noFill/>
        </p:spPr>
        <p:txBody>
          <a:bodyPr wrap="square" rtlCol="0">
            <a:spAutoFit/>
          </a:bodyPr>
          <a:lstStyle/>
          <a:p>
            <a:r>
              <a:rPr lang="fr-FR" dirty="0"/>
              <a:t>Angle</a:t>
            </a:r>
          </a:p>
        </p:txBody>
      </p:sp>
      <p:sp>
        <p:nvSpPr>
          <p:cNvPr id="16" name="ZoneTexte 15"/>
          <p:cNvSpPr txBox="1"/>
          <p:nvPr/>
        </p:nvSpPr>
        <p:spPr>
          <a:xfrm>
            <a:off x="3415618" y="3999675"/>
            <a:ext cx="519879" cy="369332"/>
          </a:xfrm>
          <a:prstGeom prst="rect">
            <a:avLst/>
          </a:prstGeom>
          <a:noFill/>
        </p:spPr>
        <p:txBody>
          <a:bodyPr wrap="square" rtlCol="0">
            <a:spAutoFit/>
          </a:bodyPr>
          <a:lstStyle/>
          <a:p>
            <a:r>
              <a:rPr lang="el-GR" dirty="0"/>
              <a:t>π</a:t>
            </a:r>
            <a:r>
              <a:rPr lang="fr-FR" dirty="0"/>
              <a:t>/2</a:t>
            </a:r>
          </a:p>
        </p:txBody>
      </p:sp>
      <p:sp>
        <p:nvSpPr>
          <p:cNvPr id="17" name="ZoneTexte 16"/>
          <p:cNvSpPr txBox="1"/>
          <p:nvPr/>
        </p:nvSpPr>
        <p:spPr>
          <a:xfrm>
            <a:off x="2384512" y="3995325"/>
            <a:ext cx="596108" cy="369332"/>
          </a:xfrm>
          <a:prstGeom prst="rect">
            <a:avLst/>
          </a:prstGeom>
          <a:noFill/>
        </p:spPr>
        <p:txBody>
          <a:bodyPr wrap="square" rtlCol="0">
            <a:spAutoFit/>
          </a:bodyPr>
          <a:lstStyle/>
          <a:p>
            <a:r>
              <a:rPr lang="fr-FR" dirty="0"/>
              <a:t>-</a:t>
            </a:r>
            <a:r>
              <a:rPr lang="el-GR" dirty="0"/>
              <a:t>π</a:t>
            </a:r>
            <a:r>
              <a:rPr lang="fr-FR" dirty="0"/>
              <a:t>/2</a:t>
            </a:r>
          </a:p>
        </p:txBody>
      </p:sp>
      <p:pic>
        <p:nvPicPr>
          <p:cNvPr id="18" name="Image 17"/>
          <p:cNvPicPr>
            <a:picLocks noChangeAspect="1"/>
          </p:cNvPicPr>
          <p:nvPr/>
        </p:nvPicPr>
        <p:blipFill>
          <a:blip r:embed="rId3"/>
          <a:stretch>
            <a:fillRect/>
          </a:stretch>
        </p:blipFill>
        <p:spPr>
          <a:xfrm>
            <a:off x="5103041" y="2080041"/>
            <a:ext cx="4222421" cy="4569232"/>
          </a:xfrm>
          <a:prstGeom prst="rect">
            <a:avLst/>
          </a:prstGeom>
          <a:ln>
            <a:noFill/>
          </a:ln>
          <a:effectLst>
            <a:outerShdw blurRad="292100" dist="139700" dir="2700000" algn="tl" rotWithShape="0">
              <a:srgbClr val="333333">
                <a:alpha val="65000"/>
              </a:srgbClr>
            </a:outerShdw>
          </a:effectLst>
        </p:spPr>
      </p:pic>
      <p:sp>
        <p:nvSpPr>
          <p:cNvPr id="19" name="ZoneTexte 18"/>
          <p:cNvSpPr txBox="1"/>
          <p:nvPr/>
        </p:nvSpPr>
        <p:spPr>
          <a:xfrm>
            <a:off x="9500260" y="2929284"/>
            <a:ext cx="2452656" cy="1754326"/>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Exemple de relation « </a:t>
            </a:r>
            <a:r>
              <a:rPr lang="fr-FR" b="1" dirty="0" err="1"/>
              <a:t>aDroiteDe</a:t>
            </a:r>
            <a:r>
              <a:rPr lang="fr-FR" dirty="0"/>
              <a:t> »</a:t>
            </a:r>
          </a:p>
          <a:p>
            <a:r>
              <a:rPr lang="fr-FR" dirty="0"/>
              <a:t>Par rapport à un Point de référence au centre de l’image (blanc = 1, noir = 0)</a:t>
            </a:r>
          </a:p>
        </p:txBody>
      </p:sp>
      <p:sp>
        <p:nvSpPr>
          <p:cNvPr id="20" name="ZoneTexte 19"/>
          <p:cNvSpPr txBox="1"/>
          <p:nvPr/>
        </p:nvSpPr>
        <p:spPr>
          <a:xfrm>
            <a:off x="1852411" y="4697765"/>
            <a:ext cx="2764145" cy="92333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Fonction d’appartenance à la relation « </a:t>
            </a:r>
            <a:r>
              <a:rPr lang="fr-FR" b="1" dirty="0" err="1"/>
              <a:t>aDroiteDe</a:t>
            </a:r>
            <a:r>
              <a:rPr lang="fr-FR" dirty="0"/>
              <a:t> »</a:t>
            </a:r>
          </a:p>
          <a:p>
            <a:endParaRPr lang="fr-FR" dirty="0"/>
          </a:p>
        </p:txBody>
      </p:sp>
      <p:sp>
        <p:nvSpPr>
          <p:cNvPr id="21" name="Espace réservé du numéro de diapositive 20"/>
          <p:cNvSpPr>
            <a:spLocks noGrp="1"/>
          </p:cNvSpPr>
          <p:nvPr>
            <p:ph type="sldNum" sz="quarter" idx="12"/>
          </p:nvPr>
        </p:nvSpPr>
        <p:spPr/>
        <p:txBody>
          <a:bodyPr/>
          <a:lstStyle/>
          <a:p>
            <a:fld id="{FEC07D1D-9040-46BE-96F9-BC33D0812D1B}" type="slidenum">
              <a:rPr lang="fr-FR" smtClean="0"/>
              <a:t>51</a:t>
            </a:fld>
            <a:endParaRPr lang="fr-FR"/>
          </a:p>
        </p:txBody>
      </p:sp>
      <p:sp>
        <p:nvSpPr>
          <p:cNvPr id="22" name="ZoneTexte 21">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42907700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normAutofit/>
          </a:bodyPr>
          <a:lstStyle/>
          <a:p>
            <a:pPr marL="457200" indent="-457200">
              <a:buSzPct val="110000"/>
              <a:buFont typeface="+mj-lt"/>
              <a:buAutoNum type="alphaUcPeriod" startAt="2"/>
            </a:pPr>
            <a:r>
              <a:rPr lang="fr-FR" b="1" dirty="0"/>
              <a:t>Deuxième RàPC pour la position des organes (germes)</a:t>
            </a:r>
          </a:p>
          <a:p>
            <a:pPr marL="457200" indent="-457200">
              <a:buSzPct val="110000"/>
              <a:buFont typeface="+mj-lt"/>
              <a:buAutoNum type="alphaUcPeriod" startAt="2"/>
            </a:pPr>
            <a:endParaRPr lang="fr-FR" b="1" dirty="0"/>
          </a:p>
          <a:p>
            <a:r>
              <a:rPr lang="fr-FR" dirty="0"/>
              <a:t>Utilisation de règles floues pour définir des relations spatiales </a:t>
            </a:r>
          </a:p>
          <a:p>
            <a:pPr marL="0" indent="0">
              <a:buNone/>
            </a:pPr>
            <a:r>
              <a:rPr lang="fr-FR" dirty="0"/>
              <a:t>	</a:t>
            </a:r>
            <a:r>
              <a:rPr lang="fr-FR" sz="2000" dirty="0">
                <a:latin typeface="Cambria Math" panose="02040503050406030204" pitchFamily="18" charset="0"/>
                <a:ea typeface="Cambria Math" panose="02040503050406030204" pitchFamily="18" charset="0"/>
              </a:rPr>
              <a:t>ex: « </a:t>
            </a:r>
            <a:r>
              <a:rPr lang="fr-FR" sz="2000" dirty="0" err="1">
                <a:latin typeface="Cambria Math" panose="02040503050406030204" pitchFamily="18" charset="0"/>
                <a:ea typeface="Cambria Math" panose="02040503050406030204" pitchFamily="18" charset="0"/>
              </a:rPr>
              <a:t>ReinDroit</a:t>
            </a:r>
            <a:r>
              <a:rPr lang="fr-FR" sz="2000" dirty="0">
                <a:latin typeface="Cambria Math" panose="02040503050406030204" pitchFamily="18" charset="0"/>
                <a:ea typeface="Cambria Math" panose="02040503050406030204" pitchFamily="18" charset="0"/>
              </a:rPr>
              <a:t> </a:t>
            </a:r>
            <a:r>
              <a:rPr lang="fr-FR" sz="2000" i="1" dirty="0" err="1">
                <a:latin typeface="Cambria Math" panose="02040503050406030204" pitchFamily="18" charset="0"/>
                <a:ea typeface="Cambria Math" panose="02040503050406030204" pitchFamily="18" charset="0"/>
              </a:rPr>
              <a:t>aGaucheDe</a:t>
            </a:r>
            <a:r>
              <a:rPr lang="fr-FR" sz="2000" dirty="0">
                <a:latin typeface="Cambria Math" panose="02040503050406030204" pitchFamily="18" charset="0"/>
                <a:ea typeface="Cambria Math" panose="02040503050406030204" pitchFamily="18" charset="0"/>
              </a:rPr>
              <a:t> </a:t>
            </a:r>
            <a:r>
              <a:rPr lang="fr-FR" sz="2000" dirty="0" err="1">
                <a:latin typeface="Cambria Math" panose="02040503050406030204" pitchFamily="18" charset="0"/>
                <a:ea typeface="Cambria Math" panose="02040503050406030204" pitchFamily="18" charset="0"/>
              </a:rPr>
              <a:t>ColonneVertébrale</a:t>
            </a:r>
            <a:r>
              <a:rPr lang="fr-FR" sz="2000" dirty="0">
                <a:latin typeface="Cambria Math" panose="02040503050406030204" pitchFamily="18" charset="0"/>
                <a:ea typeface="Cambria Math" panose="02040503050406030204" pitchFamily="18" charset="0"/>
              </a:rPr>
              <a:t> »</a:t>
            </a:r>
          </a:p>
          <a:p>
            <a:pPr marL="0" indent="0">
              <a:buNone/>
            </a:pPr>
            <a:r>
              <a:rPr lang="fr-FR" sz="2000" dirty="0">
                <a:latin typeface="Cambria Math" panose="02040503050406030204" pitchFamily="18" charset="0"/>
                <a:ea typeface="Cambria Math" panose="02040503050406030204" pitchFamily="18" charset="0"/>
              </a:rPr>
              <a:t>	       « </a:t>
            </a:r>
            <a:r>
              <a:rPr lang="fr-FR" sz="2000" dirty="0" err="1">
                <a:latin typeface="Cambria Math" panose="02040503050406030204" pitchFamily="18" charset="0"/>
                <a:ea typeface="Cambria Math" panose="02040503050406030204" pitchFamily="18" charset="0"/>
              </a:rPr>
              <a:t>TumeurRénale</a:t>
            </a:r>
            <a:r>
              <a:rPr lang="fr-FR" sz="2000" dirty="0">
                <a:latin typeface="Cambria Math" panose="02040503050406030204" pitchFamily="18" charset="0"/>
                <a:ea typeface="Cambria Math" panose="02040503050406030204" pitchFamily="18" charset="0"/>
              </a:rPr>
              <a:t> </a:t>
            </a:r>
            <a:r>
              <a:rPr lang="fr-FR" sz="2000" i="1" dirty="0" err="1">
                <a:latin typeface="Cambria Math" panose="02040503050406030204" pitchFamily="18" charset="0"/>
                <a:ea typeface="Cambria Math" panose="02040503050406030204" pitchFamily="18" charset="0"/>
              </a:rPr>
              <a:t>procheDe</a:t>
            </a:r>
            <a:r>
              <a:rPr lang="fr-FR" sz="2000" dirty="0">
                <a:latin typeface="Cambria Math" panose="02040503050406030204" pitchFamily="18" charset="0"/>
                <a:ea typeface="Cambria Math" panose="02040503050406030204" pitchFamily="18" charset="0"/>
              </a:rPr>
              <a:t> </a:t>
            </a:r>
            <a:r>
              <a:rPr lang="fr-FR" sz="2000" dirty="0" err="1">
                <a:latin typeface="Cambria Math" panose="02040503050406030204" pitchFamily="18" charset="0"/>
                <a:ea typeface="Cambria Math" panose="02040503050406030204" pitchFamily="18" charset="0"/>
              </a:rPr>
              <a:t>ReinDroit</a:t>
            </a:r>
            <a:r>
              <a:rPr lang="fr-FR" sz="2000" dirty="0">
                <a:latin typeface="Cambria Math" panose="02040503050406030204" pitchFamily="18" charset="0"/>
                <a:ea typeface="Cambria Math" panose="02040503050406030204" pitchFamily="18" charset="0"/>
              </a:rPr>
              <a:t> »</a:t>
            </a:r>
          </a:p>
          <a:p>
            <a:r>
              <a:rPr lang="fr-FR" dirty="0"/>
              <a:t>Positionnement flou de la tumeur stocké dans chaque cas</a:t>
            </a:r>
          </a:p>
          <a:p>
            <a:r>
              <a:rPr lang="fr-FR" dirty="0"/>
              <a:t>Structuration des relations de base entre organes à l’aide d’une </a:t>
            </a:r>
            <a:r>
              <a:rPr lang="fr-FR" b="1" dirty="0"/>
              <a:t>Ontologie</a:t>
            </a:r>
          </a:p>
          <a:p>
            <a:pPr marL="0" indent="0">
              <a:buNone/>
            </a:pPr>
            <a:r>
              <a:rPr lang="fr-FR" b="1" dirty="0"/>
              <a:t>	</a:t>
            </a:r>
            <a:r>
              <a:rPr lang="fr-FR" dirty="0">
                <a:sym typeface="Wingdings" panose="05000000000000000000" pitchFamily="2" charset="2"/>
              </a:rPr>
              <a:t> permet d’inférer le positionnement flou de la tumeur par comparaison 	de relations spatiales</a:t>
            </a:r>
          </a:p>
          <a:p>
            <a:pPr marL="0" indent="0">
              <a:buNone/>
            </a:pPr>
            <a:r>
              <a:rPr lang="fr-FR" dirty="0">
                <a:sym typeface="Wingdings" panose="05000000000000000000" pitchFamily="2" charset="2"/>
              </a:rPr>
              <a:t>	</a:t>
            </a:r>
            <a:r>
              <a:rPr lang="fr-FR" sz="2000" dirty="0">
                <a:latin typeface="Cambria Math" panose="02040503050406030204" pitchFamily="18" charset="0"/>
                <a:ea typeface="Cambria Math" panose="02040503050406030204" pitchFamily="18" charset="0"/>
                <a:sym typeface="Wingdings" panose="05000000000000000000" pitchFamily="2" charset="2"/>
              </a:rPr>
              <a:t>ex: « A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B » et « B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C » permet d’inférer « A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C »</a:t>
            </a:r>
            <a:endParaRPr lang="fr-FR" sz="2000" dirty="0">
              <a:latin typeface="Cambria Math" panose="02040503050406030204" pitchFamily="18" charset="0"/>
              <a:ea typeface="Cambria Math" panose="02040503050406030204" pitchFamily="18" charset="0"/>
            </a:endParaRP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52</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097821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lstStyle/>
          <a:p>
            <a:pPr marL="457200" indent="-457200">
              <a:buSzPct val="110000"/>
              <a:buFont typeface="+mj-lt"/>
              <a:buAutoNum type="alphaUcPeriod" startAt="2"/>
            </a:pPr>
            <a:r>
              <a:rPr lang="fr-FR" b="1" dirty="0"/>
              <a:t>Deuxième RàPC pour la position des organes (germes)</a:t>
            </a:r>
          </a:p>
          <a:p>
            <a:pPr marL="0" lvl="0" indent="0">
              <a:spcAft>
                <a:spcPts val="0"/>
              </a:spcAft>
              <a:buClr>
                <a:srgbClr val="30ACEC">
                  <a:lumMod val="75000"/>
                </a:srgbClr>
              </a:buClr>
              <a:buNone/>
            </a:pPr>
            <a:r>
              <a:rPr lang="fr-FR" dirty="0">
                <a:solidFill>
                  <a:prstClr val="black"/>
                </a:solidFill>
              </a:rPr>
              <a:t>Exemple de règles floues pour les relations spatiales floues :</a:t>
            </a:r>
          </a:p>
          <a:p>
            <a:pPr marL="0" lvl="0" indent="0">
              <a:spcAft>
                <a:spcPts val="0"/>
              </a:spcAft>
              <a:buClr>
                <a:srgbClr val="30ACEC">
                  <a:lumMod val="75000"/>
                </a:srgbClr>
              </a:buClr>
              <a:buNone/>
            </a:pPr>
            <a:r>
              <a:rPr lang="fr-FR" sz="2200" dirty="0">
                <a:solidFill>
                  <a:prstClr val="black"/>
                </a:solidFill>
              </a:rPr>
              <a:t>« Tumeur en haut à gauche et moyennement proche de la colonne vertébrale »</a:t>
            </a: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457200" indent="-457200">
              <a:buFont typeface="+mj-lt"/>
              <a:buAutoNum type="alphaUcPeriod" startAt="2"/>
            </a:pPr>
            <a:endParaRPr lang="fr-FR" dirty="0"/>
          </a:p>
        </p:txBody>
      </p:sp>
      <p:pic>
        <p:nvPicPr>
          <p:cNvPr id="4" name="Image 3"/>
          <p:cNvPicPr>
            <a:picLocks noChangeAspect="1"/>
          </p:cNvPicPr>
          <p:nvPr/>
        </p:nvPicPr>
        <p:blipFill>
          <a:blip r:embed="rId3"/>
          <a:stretch>
            <a:fillRect/>
          </a:stretch>
        </p:blipFill>
        <p:spPr>
          <a:xfrm>
            <a:off x="2208424" y="2514685"/>
            <a:ext cx="5374579" cy="3885488"/>
          </a:xfrm>
          <a:prstGeom prst="rect">
            <a:avLst/>
          </a:prstGeom>
          <a:ln>
            <a:noFill/>
          </a:ln>
          <a:effectLst>
            <a:outerShdw blurRad="292100" dist="139700" dir="2700000" algn="tl" rotWithShape="0">
              <a:srgbClr val="333333">
                <a:alpha val="65000"/>
              </a:srgbClr>
            </a:outerShdw>
          </a:effectLst>
        </p:spPr>
      </p:pic>
      <p:sp>
        <p:nvSpPr>
          <p:cNvPr id="5" name="ZoneTexte 4"/>
          <p:cNvSpPr txBox="1"/>
          <p:nvPr/>
        </p:nvSpPr>
        <p:spPr>
          <a:xfrm>
            <a:off x="7861465" y="3718765"/>
            <a:ext cx="3379291" cy="1477328"/>
          </a:xfrm>
          <a:prstGeom prst="rect">
            <a:avLst/>
          </a:prstGeom>
          <a:noFill/>
        </p:spPr>
        <p:txBody>
          <a:bodyPr wrap="square" rtlCol="0">
            <a:spAutoFit/>
          </a:bodyPr>
          <a:lstStyle/>
          <a:p>
            <a:r>
              <a:rPr lang="fr-FR" dirty="0"/>
              <a:t>Degré d’appartenance à la relation floue (blanc = 1, noir = 0)</a:t>
            </a:r>
          </a:p>
          <a:p>
            <a:endParaRPr lang="fr-FR" dirty="0"/>
          </a:p>
          <a:p>
            <a:r>
              <a:rPr lang="fr-FR" dirty="0"/>
              <a:t>Le germe est à placer au degré le plus élevé (pixel le plus blanc)</a:t>
            </a:r>
          </a:p>
        </p:txBody>
      </p:sp>
      <p:sp>
        <p:nvSpPr>
          <p:cNvPr id="6" name="Espace réservé du numéro de diapositive 5"/>
          <p:cNvSpPr>
            <a:spLocks noGrp="1"/>
          </p:cNvSpPr>
          <p:nvPr>
            <p:ph type="sldNum" sz="quarter" idx="12"/>
          </p:nvPr>
        </p:nvSpPr>
        <p:spPr/>
        <p:txBody>
          <a:bodyPr/>
          <a:lstStyle/>
          <a:p>
            <a:fld id="{FEC07D1D-9040-46BE-96F9-BC33D0812D1B}" type="slidenum">
              <a:rPr lang="fr-FR" smtClean="0"/>
              <a:t>53</a:t>
            </a:fld>
            <a:endParaRPr lang="fr-FR"/>
          </a:p>
        </p:txBody>
      </p:sp>
      <p:sp>
        <p:nvSpPr>
          <p:cNvPr id="7" name="ZoneTexte 6">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454649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III. Adaptation de la position des germes</a:t>
            </a:r>
          </a:p>
        </p:txBody>
      </p:sp>
      <p:sp>
        <p:nvSpPr>
          <p:cNvPr id="3" name="Espace réservé du contenu 2"/>
          <p:cNvSpPr>
            <a:spLocks noGrp="1"/>
          </p:cNvSpPr>
          <p:nvPr>
            <p:ph idx="1"/>
          </p:nvPr>
        </p:nvSpPr>
        <p:spPr>
          <a:xfrm>
            <a:off x="1484310" y="1048871"/>
            <a:ext cx="10018713" cy="5029200"/>
          </a:xfrm>
        </p:spPr>
        <p:txBody>
          <a:bodyPr anchor="t"/>
          <a:lstStyle/>
          <a:p>
            <a:r>
              <a:rPr lang="fr-FR" dirty="0"/>
              <a:t>Si le pixel associé au germe calculé par RàPC a une couleur incohérente, on évalue la couleur de ses voisins, jusqu’à trouver un pixel de « bonne couleur »</a:t>
            </a:r>
          </a:p>
          <a:p>
            <a:r>
              <a:rPr lang="fr-FR" dirty="0"/>
              <a:t>La cohérence de la couleur du pixel est fixée par un seuil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Ex: le rein (après prétraitement) est toujours clair (intensité supérieure à 150)</a:t>
            </a:r>
          </a:p>
          <a:p>
            <a:pPr marL="0" indent="0">
              <a:buNone/>
            </a:pPr>
            <a:r>
              <a:rPr lang="fr-FR" dirty="0">
                <a:sym typeface="Wingdings" panose="05000000000000000000" pitchFamily="2" charset="2"/>
              </a:rPr>
              <a:t> On fixe un seuil minimum à 150 pour les pixels germes du rein</a:t>
            </a:r>
            <a:endParaRPr lang="fr-FR" dirty="0"/>
          </a:p>
        </p:txBody>
      </p:sp>
      <p:graphicFrame>
        <p:nvGraphicFramePr>
          <p:cNvPr id="24" name="Objet 23"/>
          <p:cNvGraphicFramePr>
            <a:graphicFrameLocks noChangeAspect="1"/>
          </p:cNvGraphicFramePr>
          <p:nvPr>
            <p:extLst/>
          </p:nvPr>
        </p:nvGraphicFramePr>
        <p:xfrm>
          <a:off x="3808084" y="2469531"/>
          <a:ext cx="2390775" cy="2390775"/>
        </p:xfrm>
        <a:graphic>
          <a:graphicData uri="http://schemas.openxmlformats.org/presentationml/2006/ole">
            <mc:AlternateContent xmlns:mc="http://schemas.openxmlformats.org/markup-compatibility/2006">
              <mc:Choice xmlns:v="urn:schemas-microsoft-com:vml" Requires="v">
                <p:oleObj spid="_x0000_s1218" name="Feuille de calcul" r:id="rId4" imgW="2390799" imgH="2390895" progId="Excel.Sheet.12">
                  <p:embed/>
                </p:oleObj>
              </mc:Choice>
              <mc:Fallback>
                <p:oleObj name="Feuille de calcul" r:id="rId4" imgW="2390799" imgH="2390895" progId="Excel.Sheet.12">
                  <p:embed/>
                  <p:pic>
                    <p:nvPicPr>
                      <p:cNvPr id="0" name=""/>
                      <p:cNvPicPr/>
                      <p:nvPr/>
                    </p:nvPicPr>
                    <p:blipFill>
                      <a:blip r:embed="rId5"/>
                      <a:stretch>
                        <a:fillRect/>
                      </a:stretch>
                    </p:blipFill>
                    <p:spPr>
                      <a:xfrm>
                        <a:off x="3808084" y="2469531"/>
                        <a:ext cx="2390775" cy="2390775"/>
                      </a:xfrm>
                      <a:prstGeom prst="rect">
                        <a:avLst/>
                      </a:prstGeom>
                    </p:spPr>
                  </p:pic>
                </p:oleObj>
              </mc:Fallback>
            </mc:AlternateContent>
          </a:graphicData>
        </a:graphic>
      </p:graphicFrame>
      <p:graphicFrame>
        <p:nvGraphicFramePr>
          <p:cNvPr id="34" name="Objet 33"/>
          <p:cNvGraphicFramePr>
            <a:graphicFrameLocks noChangeAspect="1"/>
          </p:cNvGraphicFramePr>
          <p:nvPr>
            <p:extLst/>
          </p:nvPr>
        </p:nvGraphicFramePr>
        <p:xfrm>
          <a:off x="7218776" y="2685761"/>
          <a:ext cx="485775" cy="485775"/>
        </p:xfrm>
        <a:graphic>
          <a:graphicData uri="http://schemas.openxmlformats.org/presentationml/2006/ole">
            <mc:AlternateContent xmlns:mc="http://schemas.openxmlformats.org/markup-compatibility/2006">
              <mc:Choice xmlns:v="urn:schemas-microsoft-com:vml" Requires="v">
                <p:oleObj spid="_x0000_s1219" name="Feuille de calcul" r:id="rId6" imgW="485649" imgH="485911" progId="Excel.Sheet.12">
                  <p:embed/>
                </p:oleObj>
              </mc:Choice>
              <mc:Fallback>
                <p:oleObj name="Feuille de calcul" r:id="rId6" imgW="485649" imgH="485911" progId="Excel.Sheet.12">
                  <p:embed/>
                  <p:pic>
                    <p:nvPicPr>
                      <p:cNvPr id="0" name=""/>
                      <p:cNvPicPr/>
                      <p:nvPr/>
                    </p:nvPicPr>
                    <p:blipFill>
                      <a:blip r:embed="rId7"/>
                      <a:stretch>
                        <a:fillRect/>
                      </a:stretch>
                    </p:blipFill>
                    <p:spPr>
                      <a:xfrm>
                        <a:off x="7218776" y="2685761"/>
                        <a:ext cx="485775" cy="485775"/>
                      </a:xfrm>
                      <a:prstGeom prst="rect">
                        <a:avLst/>
                      </a:prstGeom>
                    </p:spPr>
                  </p:pic>
                </p:oleObj>
              </mc:Fallback>
            </mc:AlternateContent>
          </a:graphicData>
        </a:graphic>
      </p:graphicFrame>
      <p:sp>
        <p:nvSpPr>
          <p:cNvPr id="35" name="ZoneTexte 34"/>
          <p:cNvSpPr txBox="1"/>
          <p:nvPr/>
        </p:nvSpPr>
        <p:spPr>
          <a:xfrm>
            <a:off x="7740566" y="2743982"/>
            <a:ext cx="1448789" cy="369332"/>
          </a:xfrm>
          <a:prstGeom prst="rect">
            <a:avLst/>
          </a:prstGeom>
          <a:noFill/>
        </p:spPr>
        <p:txBody>
          <a:bodyPr wrap="square" rtlCol="0">
            <a:spAutoFit/>
          </a:bodyPr>
          <a:lstStyle/>
          <a:p>
            <a:r>
              <a:rPr lang="fr-FR" dirty="0"/>
              <a:t>Pixel courant </a:t>
            </a:r>
          </a:p>
        </p:txBody>
      </p:sp>
      <p:graphicFrame>
        <p:nvGraphicFramePr>
          <p:cNvPr id="36" name="Objet 35"/>
          <p:cNvGraphicFramePr>
            <a:graphicFrameLocks noChangeAspect="1"/>
          </p:cNvGraphicFramePr>
          <p:nvPr>
            <p:extLst/>
          </p:nvPr>
        </p:nvGraphicFramePr>
        <p:xfrm>
          <a:off x="7218775" y="3422030"/>
          <a:ext cx="485775" cy="485775"/>
        </p:xfrm>
        <a:graphic>
          <a:graphicData uri="http://schemas.openxmlformats.org/presentationml/2006/ole">
            <mc:AlternateContent xmlns:mc="http://schemas.openxmlformats.org/markup-compatibility/2006">
              <mc:Choice xmlns:v="urn:schemas-microsoft-com:vml" Requires="v">
                <p:oleObj spid="_x0000_s1220" name="Feuille de calcul" r:id="rId8" imgW="485649" imgH="485911" progId="Excel.Sheet.12">
                  <p:embed/>
                </p:oleObj>
              </mc:Choice>
              <mc:Fallback>
                <p:oleObj name="Feuille de calcul" r:id="rId8" imgW="485649" imgH="485911" progId="Excel.Sheet.12">
                  <p:embed/>
                  <p:pic>
                    <p:nvPicPr>
                      <p:cNvPr id="0" name=""/>
                      <p:cNvPicPr/>
                      <p:nvPr/>
                    </p:nvPicPr>
                    <p:blipFill>
                      <a:blip r:embed="rId9"/>
                      <a:stretch>
                        <a:fillRect/>
                      </a:stretch>
                    </p:blipFill>
                    <p:spPr>
                      <a:xfrm>
                        <a:off x="7218775" y="3422030"/>
                        <a:ext cx="485775" cy="485775"/>
                      </a:xfrm>
                      <a:prstGeom prst="rect">
                        <a:avLst/>
                      </a:prstGeom>
                    </p:spPr>
                  </p:pic>
                </p:oleObj>
              </mc:Fallback>
            </mc:AlternateContent>
          </a:graphicData>
        </a:graphic>
      </p:graphicFrame>
      <p:sp>
        <p:nvSpPr>
          <p:cNvPr id="37" name="ZoneTexte 36"/>
          <p:cNvSpPr txBox="1"/>
          <p:nvPr/>
        </p:nvSpPr>
        <p:spPr>
          <a:xfrm>
            <a:off x="7740566" y="3480251"/>
            <a:ext cx="2828863" cy="369332"/>
          </a:xfrm>
          <a:prstGeom prst="rect">
            <a:avLst/>
          </a:prstGeom>
          <a:noFill/>
        </p:spPr>
        <p:txBody>
          <a:bodyPr wrap="square" rtlCol="0">
            <a:spAutoFit/>
          </a:bodyPr>
          <a:lstStyle/>
          <a:p>
            <a:r>
              <a:rPr lang="fr-FR" dirty="0"/>
              <a:t>Pixels voisins (8-connexité)</a:t>
            </a:r>
          </a:p>
        </p:txBody>
      </p:sp>
      <p:graphicFrame>
        <p:nvGraphicFramePr>
          <p:cNvPr id="38" name="Objet 37"/>
          <p:cNvGraphicFramePr>
            <a:graphicFrameLocks noChangeAspect="1"/>
          </p:cNvGraphicFramePr>
          <p:nvPr>
            <p:extLst/>
          </p:nvPr>
        </p:nvGraphicFramePr>
        <p:xfrm>
          <a:off x="7218774" y="4158299"/>
          <a:ext cx="485775" cy="485775"/>
        </p:xfrm>
        <a:graphic>
          <a:graphicData uri="http://schemas.openxmlformats.org/presentationml/2006/ole">
            <mc:AlternateContent xmlns:mc="http://schemas.openxmlformats.org/markup-compatibility/2006">
              <mc:Choice xmlns:v="urn:schemas-microsoft-com:vml" Requires="v">
                <p:oleObj spid="_x0000_s1221" name="Feuille de calcul" r:id="rId10" imgW="485649" imgH="485911" progId="Excel.Sheet.12">
                  <p:embed/>
                </p:oleObj>
              </mc:Choice>
              <mc:Fallback>
                <p:oleObj name="Feuille de calcul" r:id="rId10" imgW="485649" imgH="485911" progId="Excel.Sheet.12">
                  <p:embed/>
                  <p:pic>
                    <p:nvPicPr>
                      <p:cNvPr id="0" name=""/>
                      <p:cNvPicPr/>
                      <p:nvPr/>
                    </p:nvPicPr>
                    <p:blipFill>
                      <a:blip r:embed="rId11"/>
                      <a:stretch>
                        <a:fillRect/>
                      </a:stretch>
                    </p:blipFill>
                    <p:spPr>
                      <a:xfrm>
                        <a:off x="7218774" y="4158299"/>
                        <a:ext cx="485775" cy="485775"/>
                      </a:xfrm>
                      <a:prstGeom prst="rect">
                        <a:avLst/>
                      </a:prstGeom>
                    </p:spPr>
                  </p:pic>
                </p:oleObj>
              </mc:Fallback>
            </mc:AlternateContent>
          </a:graphicData>
        </a:graphic>
      </p:graphicFrame>
      <p:sp>
        <p:nvSpPr>
          <p:cNvPr id="39" name="ZoneTexte 38"/>
          <p:cNvSpPr txBox="1"/>
          <p:nvPr/>
        </p:nvSpPr>
        <p:spPr>
          <a:xfrm>
            <a:off x="7769686" y="4235712"/>
            <a:ext cx="2828863" cy="369332"/>
          </a:xfrm>
          <a:prstGeom prst="rect">
            <a:avLst/>
          </a:prstGeom>
          <a:noFill/>
        </p:spPr>
        <p:txBody>
          <a:bodyPr wrap="square" rtlCol="0">
            <a:spAutoFit/>
          </a:bodyPr>
          <a:lstStyle/>
          <a:p>
            <a:r>
              <a:rPr lang="fr-FR" dirty="0"/>
              <a:t>Autres pixels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54</a:t>
            </a:fld>
            <a:endParaRPr lang="fr-FR"/>
          </a:p>
        </p:txBody>
      </p:sp>
      <p:sp>
        <p:nvSpPr>
          <p:cNvPr id="12" name="ZoneTexte 11">
            <a:extLst>
              <a:ext uri="{FF2B5EF4-FFF2-40B4-BE49-F238E27FC236}">
                <a16:creationId xmlns="" xmlns:a16="http://schemas.microsoft.com/office/drawing/2014/main" id="{9608F76D-38C5-4089-B1A6-41177712BB68}"/>
              </a:ext>
            </a:extLst>
          </p:cNvPr>
          <p:cNvSpPr txBox="1"/>
          <p:nvPr/>
        </p:nvSpPr>
        <p:spPr>
          <a:xfrm>
            <a:off x="-64008" y="-54864"/>
            <a:ext cx="1066318"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b="1"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84747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3" name="Espace réservé du contenu 2"/>
          <p:cNvSpPr>
            <a:spLocks noGrp="1"/>
          </p:cNvSpPr>
          <p:nvPr>
            <p:ph idx="1"/>
          </p:nvPr>
        </p:nvSpPr>
        <p:spPr>
          <a:xfrm>
            <a:off x="1484310" y="1048871"/>
            <a:ext cx="10018713" cy="5029200"/>
          </a:xfrm>
        </p:spPr>
        <p:txBody>
          <a:bodyPr anchor="t"/>
          <a:lstStyle/>
          <a:p>
            <a:pPr>
              <a:buFont typeface="Arial" panose="020B0604020202020204" pitchFamily="34" charset="0"/>
              <a:buChar char="•"/>
            </a:pPr>
            <a:r>
              <a:rPr lang="fr-FR" dirty="0"/>
              <a:t>Problème majeur de la croissance région pour ce projet : </a:t>
            </a:r>
          </a:p>
          <a:p>
            <a:pPr lvl="1">
              <a:buSzPct val="110000"/>
              <a:buFont typeface="Wingdings" panose="05000000000000000000" pitchFamily="2" charset="2"/>
              <a:buChar char="Ø"/>
            </a:pPr>
            <a:r>
              <a:rPr lang="fr-FR" sz="2200" dirty="0"/>
              <a:t>	Les muscles et la tumeur ont la même couleur sur les scanners</a:t>
            </a:r>
          </a:p>
          <a:p>
            <a:r>
              <a:rPr lang="fr-FR" dirty="0"/>
              <a:t>Solution : </a:t>
            </a:r>
          </a:p>
          <a:p>
            <a:pPr lvl="1">
              <a:buSzPct val="110000"/>
              <a:buFont typeface="Wingdings" panose="05000000000000000000" pitchFamily="2" charset="2"/>
              <a:buChar char="Ø"/>
            </a:pPr>
            <a:r>
              <a:rPr lang="fr-FR" dirty="0"/>
              <a:t>	</a:t>
            </a:r>
            <a:r>
              <a:rPr lang="fr-FR" sz="2200" dirty="0"/>
              <a:t>Appliquer des </a:t>
            </a:r>
            <a:r>
              <a:rPr lang="fr-FR" sz="2200" b="1" dirty="0"/>
              <a:t>prétraitements</a:t>
            </a:r>
            <a:r>
              <a:rPr lang="fr-FR" sz="2200" dirty="0"/>
              <a:t> à l’image pour faire ressortir le contraste :</a:t>
            </a:r>
          </a:p>
          <a:p>
            <a:pPr marL="0" indent="0">
              <a:buNone/>
            </a:pPr>
            <a:r>
              <a:rPr lang="fr-FR" dirty="0"/>
              <a:t>		</a:t>
            </a:r>
            <a:r>
              <a:rPr lang="fr-FR" sz="2000" dirty="0"/>
              <a:t>-</a:t>
            </a:r>
            <a:r>
              <a:rPr lang="fr-FR" dirty="0"/>
              <a:t> </a:t>
            </a:r>
            <a:r>
              <a:rPr lang="fr-FR" sz="2000" dirty="0"/>
              <a:t>Egalisation d’histogramme</a:t>
            </a:r>
          </a:p>
          <a:p>
            <a:pPr marL="0" indent="0">
              <a:buNone/>
            </a:pPr>
            <a:r>
              <a:rPr lang="fr-FR" sz="2000" dirty="0"/>
              <a:t>		- </a:t>
            </a:r>
            <a:r>
              <a:rPr lang="fr-FR" sz="2000" dirty="0" err="1"/>
              <a:t>Unshapred</a:t>
            </a:r>
            <a:r>
              <a:rPr lang="fr-FR" sz="2000" dirty="0"/>
              <a:t> </a:t>
            </a:r>
            <a:r>
              <a:rPr lang="fr-FR" sz="2000" dirty="0" err="1"/>
              <a:t>mask</a:t>
            </a:r>
            <a:endParaRPr lang="fr-FR" sz="2000" dirty="0"/>
          </a:p>
          <a:p>
            <a:pPr marL="0" indent="0">
              <a:buNone/>
            </a:pPr>
            <a:r>
              <a:rPr lang="fr-FR" sz="2000" dirty="0"/>
              <a:t>		- Filtre médian</a:t>
            </a:r>
          </a:p>
          <a:p>
            <a:pPr lvl="1">
              <a:buSzPct val="110000"/>
              <a:buFont typeface="Wingdings" panose="05000000000000000000" pitchFamily="2" charset="2"/>
              <a:buChar char="Ø"/>
            </a:pPr>
            <a:r>
              <a:rPr lang="fr-FR" dirty="0"/>
              <a:t>	</a:t>
            </a:r>
            <a:r>
              <a:rPr lang="fr-FR" sz="2200" b="1" dirty="0"/>
              <a:t>Segmenter les muscles </a:t>
            </a:r>
            <a:r>
              <a:rPr lang="fr-FR" sz="2200" dirty="0"/>
              <a:t>par RàPC avant de segmenter les autres organes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55</a:t>
            </a:fld>
            <a:endParaRPr lang="fr-FR"/>
          </a:p>
        </p:txBody>
      </p:sp>
      <p:sp>
        <p:nvSpPr>
          <p:cNvPr id="5" name="ZoneTexte 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96133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4" name="Espace réservé du contenu 2"/>
          <p:cNvSpPr txBox="1">
            <a:spLocks/>
          </p:cNvSpPr>
          <p:nvPr/>
        </p:nvSpPr>
        <p:spPr>
          <a:xfrm>
            <a:off x="1709942" y="783362"/>
            <a:ext cx="10577061" cy="44338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fr-FR" b="1" dirty="0"/>
              <a:t>Résultats obtenus : </a:t>
            </a:r>
            <a:endParaRPr lang="fr-FR" dirty="0"/>
          </a:p>
          <a:p>
            <a:pPr marL="0" indent="0">
              <a:buFont typeface="Arial"/>
              <a:buNone/>
            </a:pPr>
            <a:r>
              <a:rPr lang="fr-FR" dirty="0"/>
              <a:t>	</a:t>
            </a:r>
          </a:p>
          <a:p>
            <a:pPr marL="0" indent="0">
              <a:buFont typeface="Arial"/>
              <a:buNone/>
            </a:pPr>
            <a:endParaRPr lang="fr-FR" dirty="0"/>
          </a:p>
          <a:p>
            <a:pPr marL="514350" indent="-514350">
              <a:buFont typeface="Arial"/>
              <a:buAutoNum type="romanUcPeriod"/>
            </a:pPr>
            <a:endParaRPr lang="fr-FR" dirty="0"/>
          </a:p>
        </p:txBody>
      </p:sp>
      <p:sp>
        <p:nvSpPr>
          <p:cNvPr id="5" name="Espace réservé du numéro de diapositive 4"/>
          <p:cNvSpPr>
            <a:spLocks noGrp="1"/>
          </p:cNvSpPr>
          <p:nvPr>
            <p:ph type="sldNum" sz="quarter" idx="12"/>
          </p:nvPr>
        </p:nvSpPr>
        <p:spPr>
          <a:xfrm>
            <a:off x="11177488" y="5641500"/>
            <a:ext cx="551167" cy="365125"/>
          </a:xfrm>
        </p:spPr>
        <p:txBody>
          <a:bodyPr/>
          <a:lstStyle/>
          <a:p>
            <a:fld id="{D57F1E4F-1CFF-5643-939E-217C01CDF565}" type="slidenum">
              <a:rPr lang="en-US" smtClean="0"/>
              <a:pPr/>
              <a:t>56</a:t>
            </a:fld>
            <a:endParaRPr lang="en-US" dirty="0"/>
          </a:p>
        </p:txBody>
      </p:sp>
      <p:sp>
        <p:nvSpPr>
          <p:cNvPr id="7" name="ZoneTexte 6"/>
          <p:cNvSpPr txBox="1"/>
          <p:nvPr/>
        </p:nvSpPr>
        <p:spPr>
          <a:xfrm>
            <a:off x="1506261" y="2138504"/>
            <a:ext cx="1297365" cy="646331"/>
          </a:xfrm>
          <a:prstGeom prst="rect">
            <a:avLst/>
          </a:prstGeom>
          <a:noFill/>
        </p:spPr>
        <p:txBody>
          <a:bodyPr wrap="square" rtlCol="0">
            <a:spAutoFit/>
          </a:bodyPr>
          <a:lstStyle/>
          <a:p>
            <a:r>
              <a:rPr lang="fr-FR" dirty="0"/>
              <a:t>Image prétraitée</a:t>
            </a:r>
          </a:p>
        </p:txBody>
      </p:sp>
      <p:sp>
        <p:nvSpPr>
          <p:cNvPr id="8" name="ZoneTexte 7"/>
          <p:cNvSpPr txBox="1"/>
          <p:nvPr/>
        </p:nvSpPr>
        <p:spPr>
          <a:xfrm>
            <a:off x="10170934" y="2138504"/>
            <a:ext cx="1744168" cy="646331"/>
          </a:xfrm>
          <a:prstGeom prst="rect">
            <a:avLst/>
          </a:prstGeom>
          <a:noFill/>
        </p:spPr>
        <p:txBody>
          <a:bodyPr wrap="square" rtlCol="0">
            <a:spAutoFit/>
          </a:bodyPr>
          <a:lstStyle/>
          <a:p>
            <a:r>
              <a:rPr lang="fr-FR" dirty="0"/>
              <a:t>Segmentation muscles</a:t>
            </a:r>
          </a:p>
        </p:txBody>
      </p:sp>
      <p:sp>
        <p:nvSpPr>
          <p:cNvPr id="9" name="ZoneTexte 8"/>
          <p:cNvSpPr txBox="1"/>
          <p:nvPr/>
        </p:nvSpPr>
        <p:spPr>
          <a:xfrm>
            <a:off x="1335838" y="4783032"/>
            <a:ext cx="1638212" cy="646331"/>
          </a:xfrm>
          <a:prstGeom prst="rect">
            <a:avLst/>
          </a:prstGeom>
          <a:noFill/>
        </p:spPr>
        <p:txBody>
          <a:bodyPr wrap="square" rtlCol="0">
            <a:spAutoFit/>
          </a:bodyPr>
          <a:lstStyle/>
          <a:p>
            <a:r>
              <a:rPr lang="fr-FR" dirty="0"/>
              <a:t>Suppression muscles</a:t>
            </a:r>
          </a:p>
        </p:txBody>
      </p:sp>
      <p:sp>
        <p:nvSpPr>
          <p:cNvPr id="10" name="ZoneTexte 9"/>
          <p:cNvSpPr txBox="1"/>
          <p:nvPr/>
        </p:nvSpPr>
        <p:spPr>
          <a:xfrm>
            <a:off x="10175771" y="4778261"/>
            <a:ext cx="1639559" cy="646331"/>
          </a:xfrm>
          <a:prstGeom prst="rect">
            <a:avLst/>
          </a:prstGeom>
          <a:noFill/>
        </p:spPr>
        <p:txBody>
          <a:bodyPr wrap="square" rtlCol="0">
            <a:spAutoFit/>
          </a:bodyPr>
          <a:lstStyle/>
          <a:p>
            <a:r>
              <a:rPr lang="fr-FR" dirty="0"/>
              <a:t>Segmentation tumeur</a:t>
            </a:r>
          </a:p>
        </p:txBody>
      </p:sp>
      <p:sp>
        <p:nvSpPr>
          <p:cNvPr id="11" name="ZoneTexte 10"/>
          <p:cNvSpPr txBox="1"/>
          <p:nvPr/>
        </p:nvSpPr>
        <p:spPr>
          <a:xfrm>
            <a:off x="5826332" y="1549466"/>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1</a:t>
            </a:r>
          </a:p>
        </p:txBody>
      </p:sp>
      <p:sp>
        <p:nvSpPr>
          <p:cNvPr id="12" name="ZoneTexte 11"/>
          <p:cNvSpPr txBox="1"/>
          <p:nvPr/>
        </p:nvSpPr>
        <p:spPr>
          <a:xfrm>
            <a:off x="9520498" y="1549466"/>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2</a:t>
            </a:r>
          </a:p>
        </p:txBody>
      </p:sp>
      <p:sp>
        <p:nvSpPr>
          <p:cNvPr id="13" name="ZoneTexte 12"/>
          <p:cNvSpPr txBox="1"/>
          <p:nvPr/>
        </p:nvSpPr>
        <p:spPr>
          <a:xfrm>
            <a:off x="5826332" y="4140001"/>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3</a:t>
            </a:r>
          </a:p>
        </p:txBody>
      </p:sp>
      <p:sp>
        <p:nvSpPr>
          <p:cNvPr id="14" name="ZoneTexte 13"/>
          <p:cNvSpPr txBox="1"/>
          <p:nvPr/>
        </p:nvSpPr>
        <p:spPr>
          <a:xfrm>
            <a:off x="9520497" y="4140001"/>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4</a:t>
            </a:r>
          </a:p>
        </p:txBody>
      </p:sp>
      <p:pic>
        <p:nvPicPr>
          <p:cNvPr id="3" name="Image 2"/>
          <p:cNvPicPr>
            <a:picLocks noChangeAspect="1"/>
          </p:cNvPicPr>
          <p:nvPr/>
        </p:nvPicPr>
        <p:blipFill>
          <a:blip r:embed="rId3"/>
          <a:stretch>
            <a:fillRect/>
          </a:stretch>
        </p:blipFill>
        <p:spPr>
          <a:xfrm>
            <a:off x="2915791" y="1445279"/>
            <a:ext cx="7068091" cy="5103982"/>
          </a:xfrm>
          <a:prstGeom prst="rect">
            <a:avLst/>
          </a:prstGeom>
        </p:spPr>
      </p:pic>
      <p:sp>
        <p:nvSpPr>
          <p:cNvPr id="15" name="ZoneTexte 14"/>
          <p:cNvSpPr txBox="1"/>
          <p:nvPr/>
        </p:nvSpPr>
        <p:spPr>
          <a:xfrm>
            <a:off x="6012069" y="1658488"/>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1</a:t>
            </a:r>
          </a:p>
        </p:txBody>
      </p:sp>
      <p:sp>
        <p:nvSpPr>
          <p:cNvPr id="16" name="ZoneTexte 15"/>
          <p:cNvSpPr txBox="1"/>
          <p:nvPr/>
        </p:nvSpPr>
        <p:spPr>
          <a:xfrm>
            <a:off x="9510541" y="165314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2</a:t>
            </a:r>
          </a:p>
        </p:txBody>
      </p:sp>
      <p:sp>
        <p:nvSpPr>
          <p:cNvPr id="17" name="ZoneTexte 16"/>
          <p:cNvSpPr txBox="1"/>
          <p:nvPr/>
        </p:nvSpPr>
        <p:spPr>
          <a:xfrm>
            <a:off x="6050324" y="424068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3</a:t>
            </a:r>
          </a:p>
        </p:txBody>
      </p:sp>
      <p:sp>
        <p:nvSpPr>
          <p:cNvPr id="18" name="ZoneTexte 17"/>
          <p:cNvSpPr txBox="1"/>
          <p:nvPr/>
        </p:nvSpPr>
        <p:spPr>
          <a:xfrm>
            <a:off x="9510541" y="424068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4</a:t>
            </a:r>
          </a:p>
        </p:txBody>
      </p:sp>
      <p:sp>
        <p:nvSpPr>
          <p:cNvPr id="19" name="ZoneTexte 18">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1025869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3" name="Espace réservé du contenu 2"/>
          <p:cNvSpPr>
            <a:spLocks noGrp="1"/>
          </p:cNvSpPr>
          <p:nvPr>
            <p:ph idx="1"/>
          </p:nvPr>
        </p:nvSpPr>
        <p:spPr>
          <a:xfrm>
            <a:off x="1484309" y="1031203"/>
            <a:ext cx="10018713" cy="5029200"/>
          </a:xfrm>
        </p:spPr>
        <p:txBody>
          <a:bodyPr anchor="t"/>
          <a:lstStyle/>
          <a:p>
            <a:pPr marL="0" indent="0">
              <a:buNone/>
            </a:pPr>
            <a:r>
              <a:rPr lang="fr-FR" dirty="0"/>
              <a:t>Mesure de similarité d’un nouveau cas par rapport à la base </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935" y="1602062"/>
            <a:ext cx="2940216" cy="1961409"/>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355" y="1617768"/>
            <a:ext cx="2710966" cy="1928035"/>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7563" y="1597909"/>
            <a:ext cx="1947894" cy="1947894"/>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1218" y="1597909"/>
            <a:ext cx="1952047" cy="1952047"/>
          </a:xfrm>
          <a:prstGeom prst="rect">
            <a:avLst/>
          </a:prstGeom>
        </p:spPr>
      </p:pic>
      <p:sp>
        <p:nvSpPr>
          <p:cNvPr id="12" name="Accolade ouvrante 11"/>
          <p:cNvSpPr/>
          <p:nvPr/>
        </p:nvSpPr>
        <p:spPr>
          <a:xfrm rot="16200000">
            <a:off x="5324191" y="-204279"/>
            <a:ext cx="380010" cy="8222522"/>
          </a:xfrm>
          <a:prstGeom prst="leftBrace">
            <a:avLst>
              <a:gd name="adj1" fmla="val 8333"/>
              <a:gd name="adj2" fmla="val 50578"/>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ZoneTexte 12"/>
          <p:cNvSpPr txBox="1"/>
          <p:nvPr/>
        </p:nvSpPr>
        <p:spPr>
          <a:xfrm>
            <a:off x="4990117" y="4096987"/>
            <a:ext cx="2408211" cy="369332"/>
          </a:xfrm>
          <a:prstGeom prst="rect">
            <a:avLst/>
          </a:prstGeom>
          <a:noFill/>
        </p:spPr>
        <p:txBody>
          <a:bodyPr wrap="square" rtlCol="0">
            <a:spAutoFit/>
          </a:bodyPr>
          <a:lstStyle/>
          <a:p>
            <a:r>
              <a:rPr lang="fr-FR" dirty="0"/>
              <a:t>Base de cas</a:t>
            </a:r>
          </a:p>
        </p:txBody>
      </p:sp>
      <p:sp>
        <p:nvSpPr>
          <p:cNvPr id="14" name="ZoneTexte 13"/>
          <p:cNvSpPr txBox="1"/>
          <p:nvPr/>
        </p:nvSpPr>
        <p:spPr>
          <a:xfrm>
            <a:off x="10208376" y="4062247"/>
            <a:ext cx="2408211" cy="369332"/>
          </a:xfrm>
          <a:prstGeom prst="rect">
            <a:avLst/>
          </a:prstGeom>
          <a:noFill/>
        </p:spPr>
        <p:txBody>
          <a:bodyPr wrap="square" rtlCol="0">
            <a:spAutoFit/>
          </a:bodyPr>
          <a:lstStyle/>
          <a:p>
            <a:r>
              <a:rPr lang="fr-FR" dirty="0"/>
              <a:t>Nouveau cas</a:t>
            </a:r>
          </a:p>
        </p:txBody>
      </p:sp>
      <p:sp>
        <p:nvSpPr>
          <p:cNvPr id="15" name="Accolade ouvrante 14"/>
          <p:cNvSpPr/>
          <p:nvPr/>
        </p:nvSpPr>
        <p:spPr>
          <a:xfrm rot="16200000">
            <a:off x="10723275" y="2936997"/>
            <a:ext cx="380010" cy="1939970"/>
          </a:xfrm>
          <a:prstGeom prst="leftBrace">
            <a:avLst>
              <a:gd name="adj1" fmla="val 8333"/>
              <a:gd name="adj2" fmla="val 50578"/>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graphicFrame>
        <p:nvGraphicFramePr>
          <p:cNvPr id="17" name="Tableau 16"/>
          <p:cNvGraphicFramePr>
            <a:graphicFrameLocks noGrp="1"/>
          </p:cNvGraphicFramePr>
          <p:nvPr>
            <p:extLst/>
          </p:nvPr>
        </p:nvGraphicFramePr>
        <p:xfrm>
          <a:off x="2554514" y="4943870"/>
          <a:ext cx="8128000" cy="1483360"/>
        </p:xfrm>
        <a:graphic>
          <a:graphicData uri="http://schemas.openxmlformats.org/drawingml/2006/table">
            <a:tbl>
              <a:tblPr firstRow="1" bandRow="1">
                <a:tableStyleId>{125E5076-3810-47DD-B79F-674D7AD40C01}</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pPr algn="ctr"/>
                      <a:r>
                        <a:rPr lang="fr-FR" dirty="0">
                          <a:latin typeface="Arial" panose="020B0604020202020204" pitchFamily="34" charset="0"/>
                          <a:cs typeface="Arial" panose="020B0604020202020204" pitchFamily="34" charset="0"/>
                        </a:rPr>
                        <a:t>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a:r>
                        <a:rPr lang="fr-FR" dirty="0">
                          <a:latin typeface="Arial" panose="020B0604020202020204" pitchFamily="34" charset="0"/>
                          <a:cs typeface="Arial" panose="020B0604020202020204" pitchFamily="34" charset="0"/>
                        </a:rPr>
                        <a:t>Similarité MSSIM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 xmlns:a16="http://schemas.microsoft.com/office/drawing/2014/main" val="10000"/>
                  </a:ext>
                </a:extLst>
              </a:tr>
              <a:tr h="370840">
                <a:tc>
                  <a:txBody>
                    <a:bodyPr/>
                    <a:lstStyle/>
                    <a:p>
                      <a:pPr algn="ctr"/>
                      <a:r>
                        <a:rPr lang="fr-FR"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0.229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70840">
                <a:tc>
                  <a:txBody>
                    <a:bodyPr/>
                    <a:lstStyle/>
                    <a:p>
                      <a:pPr algn="ctr"/>
                      <a:r>
                        <a:rPr lang="fr-FR"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FR" dirty="0">
                          <a:latin typeface="Arial" panose="020B0604020202020204" pitchFamily="34" charset="0"/>
                          <a:cs typeface="Arial" panose="020B0604020202020204" pitchFamily="34" charset="0"/>
                        </a:rPr>
                        <a:t>0.244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 xmlns:a16="http://schemas.microsoft.com/office/drawing/2014/main" val="10002"/>
                  </a:ext>
                </a:extLst>
              </a:tr>
              <a:tr h="370840">
                <a:tc>
                  <a:txBody>
                    <a:bodyPr/>
                    <a:lstStyle/>
                    <a:p>
                      <a:pPr algn="ctr"/>
                      <a:r>
                        <a:rPr lang="fr-FR"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dirty="0">
                          <a:latin typeface="Arial" panose="020B0604020202020204" pitchFamily="34" charset="0"/>
                          <a:cs typeface="Arial" panose="020B0604020202020204" pitchFamily="34" charset="0"/>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18" name="ZoneTexte 17"/>
          <p:cNvSpPr txBox="1"/>
          <p:nvPr/>
        </p:nvSpPr>
        <p:spPr>
          <a:xfrm>
            <a:off x="3914179" y="1608617"/>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1</a:t>
            </a:r>
          </a:p>
        </p:txBody>
      </p:sp>
      <p:sp>
        <p:nvSpPr>
          <p:cNvPr id="19" name="ZoneTexte 18"/>
          <p:cNvSpPr txBox="1"/>
          <p:nvPr/>
        </p:nvSpPr>
        <p:spPr>
          <a:xfrm>
            <a:off x="6930905" y="1586656"/>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2</a:t>
            </a:r>
          </a:p>
        </p:txBody>
      </p:sp>
      <p:sp>
        <p:nvSpPr>
          <p:cNvPr id="20" name="ZoneTexte 19"/>
          <p:cNvSpPr txBox="1"/>
          <p:nvPr/>
        </p:nvSpPr>
        <p:spPr>
          <a:xfrm>
            <a:off x="9270451" y="1593840"/>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3</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57</a:t>
            </a:fld>
            <a:endParaRPr lang="fr-FR"/>
          </a:p>
        </p:txBody>
      </p:sp>
      <p:sp>
        <p:nvSpPr>
          <p:cNvPr id="21" name="ZoneTexte 20">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1678481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Résultats actuels</a:t>
            </a:r>
          </a:p>
        </p:txBody>
      </p:sp>
      <p:sp>
        <p:nvSpPr>
          <p:cNvPr id="3" name="Espace réservé du contenu 2"/>
          <p:cNvSpPr>
            <a:spLocks noGrp="1"/>
          </p:cNvSpPr>
          <p:nvPr>
            <p:ph idx="1"/>
          </p:nvPr>
        </p:nvSpPr>
        <p:spPr>
          <a:xfrm>
            <a:off x="1484310" y="1048871"/>
            <a:ext cx="10018713" cy="5029200"/>
          </a:xfrm>
        </p:spPr>
        <p:txBody>
          <a:bodyPr anchor="t"/>
          <a:lstStyle/>
          <a:p>
            <a:pPr marL="0" indent="0">
              <a:buNone/>
            </a:pPr>
            <a:r>
              <a:rPr lang="fr-FR" dirty="0"/>
              <a:t>Résultat global (avec adaptation de la position des germes) </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456" y="2611260"/>
            <a:ext cx="2495819" cy="2500656"/>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64" y="2611260"/>
            <a:ext cx="2500656" cy="2500656"/>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528" y="2571901"/>
            <a:ext cx="2479427" cy="2479427"/>
          </a:xfrm>
          <a:prstGeom prst="rect">
            <a:avLst/>
          </a:prstGeom>
        </p:spPr>
      </p:pic>
      <p:sp>
        <p:nvSpPr>
          <p:cNvPr id="8" name="ZoneTexte 7"/>
          <p:cNvSpPr txBox="1"/>
          <p:nvPr/>
        </p:nvSpPr>
        <p:spPr>
          <a:xfrm>
            <a:off x="2284409" y="5139507"/>
            <a:ext cx="2973391" cy="369332"/>
          </a:xfrm>
          <a:prstGeom prst="rect">
            <a:avLst/>
          </a:prstGeom>
          <a:noFill/>
        </p:spPr>
        <p:txBody>
          <a:bodyPr wrap="square" rtlCol="0">
            <a:spAutoFit/>
          </a:bodyPr>
          <a:lstStyle/>
          <a:p>
            <a:r>
              <a:rPr lang="fr-FR" dirty="0"/>
              <a:t>Cas de la base </a:t>
            </a:r>
          </a:p>
        </p:txBody>
      </p:sp>
      <p:sp>
        <p:nvSpPr>
          <p:cNvPr id="9" name="ZoneTexte 8"/>
          <p:cNvSpPr txBox="1"/>
          <p:nvPr/>
        </p:nvSpPr>
        <p:spPr>
          <a:xfrm>
            <a:off x="7887241" y="6316777"/>
            <a:ext cx="2973391" cy="369332"/>
          </a:xfrm>
          <a:prstGeom prst="rect">
            <a:avLst/>
          </a:prstGeom>
          <a:noFill/>
        </p:spPr>
        <p:txBody>
          <a:bodyPr wrap="square" rtlCol="0">
            <a:spAutoFit/>
          </a:bodyPr>
          <a:lstStyle/>
          <a:p>
            <a:r>
              <a:rPr lang="fr-FR" dirty="0"/>
              <a:t>Cas segmenté par RàPC</a:t>
            </a:r>
          </a:p>
        </p:txBody>
      </p:sp>
      <p:pic>
        <p:nvPicPr>
          <p:cNvPr id="11" name="Image 10"/>
          <p:cNvPicPr>
            <a:picLocks noChangeAspect="1"/>
          </p:cNvPicPr>
          <p:nvPr/>
        </p:nvPicPr>
        <p:blipFill>
          <a:blip r:embed="rId6"/>
          <a:stretch>
            <a:fillRect/>
          </a:stretch>
        </p:blipFill>
        <p:spPr>
          <a:xfrm>
            <a:off x="9250183" y="1287577"/>
            <a:ext cx="2476563" cy="24814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4219" y="3840523"/>
            <a:ext cx="2492527" cy="2492527"/>
          </a:xfrm>
          <a:prstGeom prst="rect">
            <a:avLst/>
          </a:prstGeom>
        </p:spPr>
      </p:pic>
      <p:sp>
        <p:nvSpPr>
          <p:cNvPr id="13" name="ZoneTexte 12"/>
          <p:cNvSpPr txBox="1"/>
          <p:nvPr/>
        </p:nvSpPr>
        <p:spPr>
          <a:xfrm>
            <a:off x="9620919" y="1317268"/>
            <a:ext cx="2311400" cy="369332"/>
          </a:xfrm>
          <a:prstGeom prst="rect">
            <a:avLst/>
          </a:prstGeom>
          <a:noFill/>
        </p:spPr>
        <p:txBody>
          <a:bodyPr wrap="square" rtlCol="0">
            <a:spAutoFit/>
          </a:bodyPr>
          <a:lstStyle/>
          <a:p>
            <a:r>
              <a:rPr lang="fr-FR" dirty="0">
                <a:solidFill>
                  <a:schemeClr val="bg1"/>
                </a:solidFill>
              </a:rPr>
              <a:t>Sans adaptation</a:t>
            </a:r>
          </a:p>
        </p:txBody>
      </p:sp>
      <p:sp>
        <p:nvSpPr>
          <p:cNvPr id="14" name="ZoneTexte 13"/>
          <p:cNvSpPr txBox="1"/>
          <p:nvPr/>
        </p:nvSpPr>
        <p:spPr>
          <a:xfrm>
            <a:off x="9620919" y="3840523"/>
            <a:ext cx="2311400" cy="369332"/>
          </a:xfrm>
          <a:prstGeom prst="rect">
            <a:avLst/>
          </a:prstGeom>
          <a:noFill/>
        </p:spPr>
        <p:txBody>
          <a:bodyPr wrap="square" rtlCol="0">
            <a:spAutoFit/>
          </a:bodyPr>
          <a:lstStyle/>
          <a:p>
            <a:r>
              <a:rPr lang="fr-FR" dirty="0">
                <a:solidFill>
                  <a:schemeClr val="bg1"/>
                </a:solidFill>
              </a:rPr>
              <a:t>Avec adaptation</a:t>
            </a:r>
          </a:p>
        </p:txBody>
      </p:sp>
      <p:sp>
        <p:nvSpPr>
          <p:cNvPr id="6" name="Espace réservé du numéro de diapositive 5"/>
          <p:cNvSpPr>
            <a:spLocks noGrp="1"/>
          </p:cNvSpPr>
          <p:nvPr>
            <p:ph type="sldNum" sz="quarter" idx="12"/>
          </p:nvPr>
        </p:nvSpPr>
        <p:spPr/>
        <p:txBody>
          <a:bodyPr/>
          <a:lstStyle/>
          <a:p>
            <a:fld id="{FEC07D1D-9040-46BE-96F9-BC33D0812D1B}" type="slidenum">
              <a:rPr lang="fr-FR" smtClean="0"/>
              <a:t>58</a:t>
            </a:fld>
            <a:endParaRPr lang="fr-FR"/>
          </a:p>
        </p:txBody>
      </p:sp>
      <p:sp>
        <p:nvSpPr>
          <p:cNvPr id="15" name="ZoneTexte 14">
            <a:extLst>
              <a:ext uri="{FF2B5EF4-FFF2-40B4-BE49-F238E27FC236}">
                <a16:creationId xmlns="" xmlns:a16="http://schemas.microsoft.com/office/drawing/2014/main"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702675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Conclusion</a:t>
            </a:r>
          </a:p>
        </p:txBody>
      </p:sp>
      <p:sp>
        <p:nvSpPr>
          <p:cNvPr id="3" name="Espace réservé du contenu 2"/>
          <p:cNvSpPr>
            <a:spLocks noGrp="1"/>
          </p:cNvSpPr>
          <p:nvPr>
            <p:ph idx="1"/>
          </p:nvPr>
        </p:nvSpPr>
        <p:spPr>
          <a:xfrm>
            <a:off x="1484310" y="1048871"/>
            <a:ext cx="10018713" cy="5029200"/>
          </a:xfrm>
        </p:spPr>
        <p:txBody>
          <a:bodyPr anchor="t"/>
          <a:lstStyle/>
          <a:p>
            <a:pPr>
              <a:buFontTx/>
              <a:buChar char="-"/>
            </a:pPr>
            <a:r>
              <a:rPr lang="fr-FR" dirty="0"/>
              <a:t>Le RàPC couplé à d’autres outils donne des résultats encourageants  </a:t>
            </a:r>
          </a:p>
          <a:p>
            <a:pPr>
              <a:buFontTx/>
              <a:buChar char="-"/>
            </a:pPr>
            <a:r>
              <a:rPr lang="fr-FR" dirty="0"/>
              <a:t>Les règles floues permettent d’évaluer la position des organes les uns par rapport aux autres</a:t>
            </a:r>
          </a:p>
          <a:p>
            <a:pPr>
              <a:buFontTx/>
              <a:buChar char="-"/>
            </a:pPr>
            <a:r>
              <a:rPr lang="fr-FR" dirty="0"/>
              <a:t>La suppression des muscles par segmentation résout le problème de fuite de la tumeur</a:t>
            </a:r>
          </a:p>
          <a:p>
            <a:pPr>
              <a:buFontTx/>
              <a:buChar char="-"/>
            </a:pPr>
            <a:r>
              <a:rPr lang="fr-FR" dirty="0"/>
              <a:t>Des post-traitements sont nécessaires pour homogénéiser les objets segmentés</a:t>
            </a:r>
          </a:p>
          <a:p>
            <a:pPr>
              <a:buFontTx/>
              <a:buChar char="-"/>
            </a:pPr>
            <a:r>
              <a:rPr lang="fr-FR" dirty="0"/>
              <a:t>La phase d’adaptation est à améliorer pour parer à tous les problèmes potentiels (déplacement d’organes, changement de couleur, etc.)</a:t>
            </a:r>
          </a:p>
          <a:p>
            <a:pPr>
              <a:buFontTx/>
              <a:buChar char="-"/>
            </a:pPr>
            <a:endParaRPr lang="fr-FR" dirty="0"/>
          </a:p>
          <a:p>
            <a:pPr>
              <a:buFontTx/>
              <a:buChar char="-"/>
            </a:pPr>
            <a:endParaRPr lang="fr-FR" dirty="0"/>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59</a:t>
            </a:fld>
            <a:endParaRPr lang="fr-FR"/>
          </a:p>
        </p:txBody>
      </p:sp>
    </p:spTree>
    <p:extLst>
      <p:ext uri="{BB962C8B-B14F-4D97-AF65-F5344CB8AC3E}">
        <p14:creationId xmlns:p14="http://schemas.microsoft.com/office/powerpoint/2010/main" val="140614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Introduction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lnSpc>
                <a:spcPct val="150000"/>
              </a:lnSpc>
              <a:buNone/>
            </a:pPr>
            <a:r>
              <a:rPr lang="fr-FR" dirty="0" smtClean="0"/>
              <a:t>SAIAD</a:t>
            </a:r>
          </a:p>
          <a:p>
            <a:pPr lvl="1"/>
            <a:r>
              <a:rPr lang="fr-FR" b="1" dirty="0"/>
              <a:t>S</a:t>
            </a:r>
            <a:r>
              <a:rPr lang="fr-FR" dirty="0"/>
              <a:t>egmentation </a:t>
            </a:r>
            <a:r>
              <a:rPr lang="fr-FR" b="1" dirty="0"/>
              <a:t>A</a:t>
            </a:r>
            <a:r>
              <a:rPr lang="fr-FR" dirty="0"/>
              <a:t>utomatique de reins tumoraux chez l’enfant </a:t>
            </a:r>
            <a:r>
              <a:rPr lang="fr-FR" dirty="0" smtClean="0"/>
              <a:t>par </a:t>
            </a:r>
            <a:r>
              <a:rPr lang="fr-FR" b="1" dirty="0" smtClean="0"/>
              <a:t>I</a:t>
            </a:r>
            <a:r>
              <a:rPr lang="fr-FR" dirty="0" smtClean="0"/>
              <a:t>ntelligence </a:t>
            </a:r>
            <a:r>
              <a:rPr lang="fr-FR" b="1" dirty="0"/>
              <a:t>A</a:t>
            </a:r>
            <a:r>
              <a:rPr lang="fr-FR" dirty="0"/>
              <a:t>rtificielle </a:t>
            </a:r>
            <a:r>
              <a:rPr lang="fr-FR" b="1" dirty="0" smtClean="0"/>
              <a:t>D</a:t>
            </a:r>
            <a:r>
              <a:rPr lang="fr-FR" dirty="0" smtClean="0"/>
              <a:t>istribuée</a:t>
            </a:r>
          </a:p>
          <a:p>
            <a:pPr lvl="1"/>
            <a:r>
              <a:rPr lang="fr-FR" dirty="0" smtClean="0"/>
              <a:t>Projet européen :</a:t>
            </a:r>
          </a:p>
          <a:p>
            <a:pPr lvl="2"/>
            <a:r>
              <a:rPr lang="fr-FR" dirty="0" smtClean="0"/>
              <a:t>CHRU Besançon</a:t>
            </a:r>
          </a:p>
          <a:p>
            <a:pPr lvl="2"/>
            <a:r>
              <a:rPr lang="fr-FR" dirty="0" smtClean="0"/>
              <a:t>Ecole Polytechnique Fédérale de Lausanne (EPFL)</a:t>
            </a:r>
          </a:p>
          <a:p>
            <a:pPr lvl="2"/>
            <a:r>
              <a:rPr lang="fr-FR" dirty="0" smtClean="0"/>
              <a:t>CFI</a:t>
            </a:r>
          </a:p>
          <a:p>
            <a:pPr lvl="2"/>
            <a:r>
              <a:rPr lang="fr-FR" dirty="0" err="1" smtClean="0"/>
              <a:t>Covalia</a:t>
            </a:r>
            <a:r>
              <a:rPr lang="fr-FR" dirty="0" smtClean="0"/>
              <a:t> IDO-IN</a:t>
            </a:r>
          </a:p>
          <a:p>
            <a:pPr lvl="2"/>
            <a:r>
              <a:rPr lang="fr-FR" b="1" dirty="0" smtClean="0"/>
              <a:t>FEMTO-ST</a:t>
            </a:r>
          </a:p>
          <a:p>
            <a:pPr lvl="1"/>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6</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b="1" dirty="0" smtClean="0"/>
              <a:t>Introduction</a:t>
            </a:r>
            <a:r>
              <a:rPr lang="fr-FR" sz="1200" dirty="0" smtClean="0"/>
              <a:t>      RàPC pour la segmentation d’images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1695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Introduction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lnSpc>
                <a:spcPct val="150000"/>
              </a:lnSpc>
              <a:buNone/>
            </a:pPr>
            <a:r>
              <a:rPr lang="fr-FR" dirty="0" smtClean="0"/>
              <a:t>Verrous scientifiques et problématique</a:t>
            </a:r>
          </a:p>
          <a:p>
            <a:pPr lvl="1">
              <a:lnSpc>
                <a:spcPct val="150000"/>
              </a:lnSpc>
            </a:pPr>
            <a:r>
              <a:rPr lang="fr-FR" dirty="0" smtClean="0"/>
              <a:t>Tranche d’âge des patients</a:t>
            </a:r>
          </a:p>
          <a:p>
            <a:pPr lvl="1">
              <a:lnSpc>
                <a:spcPct val="150000"/>
              </a:lnSpc>
            </a:pPr>
            <a:r>
              <a:rPr lang="fr-FR" dirty="0" smtClean="0"/>
              <a:t>Manque de tissus adipeux</a:t>
            </a:r>
          </a:p>
          <a:p>
            <a:pPr lvl="1">
              <a:lnSpc>
                <a:spcPct val="150000"/>
              </a:lnSpc>
            </a:pPr>
            <a:r>
              <a:rPr lang="fr-FR" dirty="0" smtClean="0"/>
              <a:t>Forme de la tumeur</a:t>
            </a:r>
          </a:p>
          <a:p>
            <a:pPr lvl="1">
              <a:lnSpc>
                <a:spcPct val="150000"/>
              </a:lnSpc>
            </a:pPr>
            <a:r>
              <a:rPr lang="fr-FR" dirty="0" smtClean="0"/>
              <a:t>Rein impacté par la tumeur</a:t>
            </a:r>
          </a:p>
          <a:p>
            <a:pPr lvl="1">
              <a:lnSpc>
                <a:spcPct val="150000"/>
              </a:lnSpc>
            </a:pPr>
            <a:r>
              <a:rPr lang="fr-FR" dirty="0" smtClean="0"/>
              <a:t>Contraste des scanners</a:t>
            </a:r>
            <a:endParaRPr lang="fr-FR" dirty="0" smtClean="0"/>
          </a:p>
          <a:p>
            <a:pPr marL="0" indent="0">
              <a:lnSpc>
                <a:spcPct val="150000"/>
              </a:lnSpc>
              <a:buNone/>
            </a:pPr>
            <a:endParaRPr lang="fr-FR" b="1" dirty="0" smtClean="0"/>
          </a:p>
          <a:p>
            <a:pPr lvl="1"/>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7</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b="1" dirty="0" smtClean="0"/>
              <a:t>Introduction</a:t>
            </a:r>
            <a:r>
              <a:rPr lang="fr-FR" sz="1200" dirty="0" smtClean="0"/>
              <a:t>      RàPC pour la segmentation d’images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912" y="1910153"/>
            <a:ext cx="4386191" cy="2926014"/>
          </a:xfrm>
          <a:prstGeom prst="rect">
            <a:avLst/>
          </a:prstGeom>
        </p:spPr>
      </p:pic>
    </p:spTree>
    <p:extLst>
      <p:ext uri="{BB962C8B-B14F-4D97-AF65-F5344CB8AC3E}">
        <p14:creationId xmlns:p14="http://schemas.microsoft.com/office/powerpoint/2010/main" val="1304041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Introduction</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lnSpc>
                <a:spcPct val="150000"/>
              </a:lnSpc>
              <a:buNone/>
            </a:pPr>
            <a:r>
              <a:rPr lang="fr-FR" dirty="0" smtClean="0"/>
              <a:t>Mon rôle au sein du projet </a:t>
            </a:r>
          </a:p>
          <a:p>
            <a:pPr lvl="1">
              <a:lnSpc>
                <a:spcPct val="150000"/>
              </a:lnSpc>
            </a:pPr>
            <a:r>
              <a:rPr lang="fr-FR" dirty="0" smtClean="0"/>
              <a:t>Méthode d’Intelligence Artificielle (IA)  : le Raisonnement à Partir de Cas (RàPC)</a:t>
            </a:r>
          </a:p>
          <a:p>
            <a:pPr lvl="1">
              <a:lnSpc>
                <a:spcPct val="150000"/>
              </a:lnSpc>
            </a:pPr>
            <a:r>
              <a:rPr lang="fr-FR" dirty="0" smtClean="0"/>
              <a:t>Méthode de segmentation : croissance de régions</a:t>
            </a:r>
          </a:p>
          <a:p>
            <a:pPr lvl="1">
              <a:lnSpc>
                <a:spcPct val="150000"/>
              </a:lnSpc>
            </a:pPr>
            <a:r>
              <a:rPr lang="fr-FR" dirty="0" smtClean="0"/>
              <a:t>Etat de l’art et implémentation</a:t>
            </a:r>
            <a:endParaRPr lang="fr-FR" b="1" dirty="0" smtClean="0"/>
          </a:p>
          <a:p>
            <a:pPr lvl="1"/>
            <a:endParaRPr lang="fr-FR"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8</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b="1" dirty="0" smtClean="0"/>
              <a:t>Introduction</a:t>
            </a:r>
            <a:r>
              <a:rPr lang="fr-FR" sz="1200" dirty="0" smtClean="0"/>
              <a:t>      RàPC pour la segmentation d’images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8134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10F0F73-0673-4840-812F-55435D03F33B}"/>
              </a:ext>
            </a:extLst>
          </p:cNvPr>
          <p:cNvSpPr>
            <a:spLocks noGrp="1"/>
          </p:cNvSpPr>
          <p:nvPr>
            <p:ph type="title"/>
          </p:nvPr>
        </p:nvSpPr>
        <p:spPr>
          <a:xfrm>
            <a:off x="1484310" y="272124"/>
            <a:ext cx="10018713" cy="874553"/>
          </a:xfrm>
        </p:spPr>
        <p:txBody>
          <a:bodyPr>
            <a:normAutofit/>
          </a:bodyPr>
          <a:lstStyle/>
          <a:p>
            <a:r>
              <a:rPr lang="fr-FR" dirty="0" smtClean="0"/>
              <a:t>Le RàPC pour le Traitement d’Images (TI)</a:t>
            </a:r>
            <a:endParaRPr lang="fr-FR" dirty="0"/>
          </a:p>
        </p:txBody>
      </p:sp>
      <p:sp>
        <p:nvSpPr>
          <p:cNvPr id="3" name="Espace réservé du contenu 2">
            <a:extLst>
              <a:ext uri="{FF2B5EF4-FFF2-40B4-BE49-F238E27FC236}">
                <a16:creationId xmlns="" xmlns:a16="http://schemas.microsoft.com/office/drawing/2014/main" id="{A5169D1A-1600-4A88-A27E-F6AB6286C8B4}"/>
              </a:ext>
            </a:extLst>
          </p:cNvPr>
          <p:cNvSpPr>
            <a:spLocks noGrp="1"/>
          </p:cNvSpPr>
          <p:nvPr>
            <p:ph idx="1"/>
          </p:nvPr>
        </p:nvSpPr>
        <p:spPr>
          <a:xfrm>
            <a:off x="1604891" y="1146677"/>
            <a:ext cx="10018713" cy="4928446"/>
          </a:xfrm>
        </p:spPr>
        <p:txBody>
          <a:bodyPr anchor="t">
            <a:normAutofit/>
          </a:bodyPr>
          <a:lstStyle/>
          <a:p>
            <a:pPr marL="0" indent="0">
              <a:buNone/>
            </a:pPr>
            <a:r>
              <a:rPr lang="fr-FR" dirty="0" smtClean="0"/>
              <a:t>Approche globale</a:t>
            </a:r>
          </a:p>
          <a:p>
            <a:pPr lvl="1"/>
            <a:r>
              <a:rPr lang="fr-FR" dirty="0" smtClean="0"/>
              <a:t>Résolution de problèmes basée sur l’expérience</a:t>
            </a:r>
          </a:p>
          <a:p>
            <a:pPr lvl="1"/>
            <a:r>
              <a:rPr lang="fr-FR" dirty="0" smtClean="0"/>
              <a:t>Analogie et réutilisation de </a:t>
            </a:r>
            <a:r>
              <a:rPr lang="fr-FR" b="1" dirty="0" smtClean="0"/>
              <a:t>cas</a:t>
            </a:r>
            <a:r>
              <a:rPr lang="fr-FR" dirty="0" smtClean="0"/>
              <a:t> résolus [1]</a:t>
            </a:r>
          </a:p>
          <a:p>
            <a:pPr lvl="1"/>
            <a:r>
              <a:rPr lang="fr-FR" dirty="0" smtClean="0"/>
              <a:t>Modélisation : </a:t>
            </a:r>
            <a:r>
              <a:rPr lang="fr-FR" b="1" dirty="0" smtClean="0"/>
              <a:t>Cas</a:t>
            </a:r>
            <a:r>
              <a:rPr lang="fr-FR" dirty="0" smtClean="0"/>
              <a:t> = </a:t>
            </a:r>
            <a:r>
              <a:rPr lang="fr-FR" b="1" i="1" dirty="0" smtClean="0"/>
              <a:t>Problème</a:t>
            </a:r>
            <a:r>
              <a:rPr lang="fr-FR" dirty="0" smtClean="0"/>
              <a:t> + </a:t>
            </a:r>
            <a:r>
              <a:rPr lang="fr-FR" b="1" i="1" dirty="0" smtClean="0"/>
              <a:t>Solution </a:t>
            </a:r>
          </a:p>
          <a:p>
            <a:pPr lvl="2"/>
            <a:r>
              <a:rPr lang="fr-FR" b="1" i="1" dirty="0" smtClean="0"/>
              <a:t>Problème</a:t>
            </a:r>
            <a:r>
              <a:rPr lang="fr-FR" b="1" dirty="0" smtClean="0"/>
              <a:t> = description du cas</a:t>
            </a:r>
          </a:p>
          <a:p>
            <a:pPr lvl="2"/>
            <a:r>
              <a:rPr lang="fr-FR" b="1" i="1" dirty="0" smtClean="0"/>
              <a:t>Solution</a:t>
            </a:r>
            <a:r>
              <a:rPr lang="fr-FR" b="1" dirty="0" smtClean="0"/>
              <a:t> = détails pour résoudre le cas</a:t>
            </a:r>
          </a:p>
          <a:p>
            <a:pPr lvl="1"/>
            <a:r>
              <a:rPr lang="fr-FR" dirty="0" smtClean="0"/>
              <a:t>Stockage dans une base</a:t>
            </a:r>
          </a:p>
          <a:p>
            <a:pPr lvl="1"/>
            <a:endParaRPr lang="fr-FR" i="1" dirty="0"/>
          </a:p>
          <a:p>
            <a:pPr lvl="1"/>
            <a:endParaRPr lang="fr-FR" dirty="0" smtClean="0">
              <a:sym typeface="Wingdings" panose="05000000000000000000" pitchFamily="2" charset="2"/>
            </a:endParaRPr>
          </a:p>
          <a:p>
            <a:pPr lvl="1"/>
            <a:endParaRPr lang="fr-FR" dirty="0" smtClean="0"/>
          </a:p>
          <a:p>
            <a:pPr lvl="1"/>
            <a:endParaRPr lang="fr-FR" dirty="0" smtClean="0"/>
          </a:p>
          <a:p>
            <a:pPr marL="0" indent="0">
              <a:lnSpc>
                <a:spcPct val="150000"/>
              </a:lnSpc>
              <a:buNone/>
            </a:pPr>
            <a:endParaRPr lang="fr-FR" dirty="0" smtClean="0"/>
          </a:p>
          <a:p>
            <a:pPr>
              <a:lnSpc>
                <a:spcPct val="150000"/>
              </a:lnSpc>
            </a:pPr>
            <a:endParaRPr lang="fr-FR" dirty="0"/>
          </a:p>
        </p:txBody>
      </p:sp>
      <p:sp>
        <p:nvSpPr>
          <p:cNvPr id="4" name="Espace réservé du numéro de diapositive 3">
            <a:extLst>
              <a:ext uri="{FF2B5EF4-FFF2-40B4-BE49-F238E27FC236}">
                <a16:creationId xmlns="" xmlns:a16="http://schemas.microsoft.com/office/drawing/2014/main" id="{F1CEB7EC-851F-483A-8429-CDD0D127832A}"/>
              </a:ext>
            </a:extLst>
          </p:cNvPr>
          <p:cNvSpPr>
            <a:spLocks noGrp="1"/>
          </p:cNvSpPr>
          <p:nvPr>
            <p:ph type="sldNum" sz="quarter" idx="12"/>
          </p:nvPr>
        </p:nvSpPr>
        <p:spPr>
          <a:xfrm>
            <a:off x="11503023" y="6255438"/>
            <a:ext cx="551167" cy="365125"/>
          </a:xfrm>
        </p:spPr>
        <p:txBody>
          <a:bodyPr/>
          <a:lstStyle/>
          <a:p>
            <a:fld id="{FEC07D1D-9040-46BE-96F9-BC33D0812D1B}" type="slidenum">
              <a:rPr lang="fr-FR" sz="2000" smtClean="0"/>
              <a:t>9</a:t>
            </a:fld>
            <a:endParaRPr lang="fr-FR" sz="2000"/>
          </a:p>
        </p:txBody>
      </p:sp>
      <p:sp>
        <p:nvSpPr>
          <p:cNvPr id="5" name="ZoneTexte 4"/>
          <p:cNvSpPr txBox="1"/>
          <p:nvPr/>
        </p:nvSpPr>
        <p:spPr>
          <a:xfrm>
            <a:off x="2882546" y="-4875"/>
            <a:ext cx="10018713" cy="276999"/>
          </a:xfrm>
          <a:prstGeom prst="rect">
            <a:avLst/>
          </a:prstGeom>
          <a:noFill/>
        </p:spPr>
        <p:txBody>
          <a:bodyPr wrap="square" rtlCol="0">
            <a:spAutoFit/>
          </a:bodyPr>
          <a:lstStyle/>
          <a:p>
            <a:r>
              <a:rPr lang="fr-FR" sz="1200" dirty="0" smtClean="0">
                <a:latin typeface="Arial" panose="020B0604020202020204" pitchFamily="34" charset="0"/>
                <a:cs typeface="Arial" panose="020B0604020202020204" pitchFamily="34" charset="0"/>
              </a:rPr>
              <a:t>   </a:t>
            </a:r>
            <a:r>
              <a:rPr lang="fr-FR" sz="1200" dirty="0" smtClean="0"/>
              <a:t>Introduction        </a:t>
            </a:r>
            <a:r>
              <a:rPr lang="fr-FR" sz="1200" dirty="0" smtClean="0">
                <a:latin typeface="Arial" panose="020B0604020202020204" pitchFamily="34" charset="0"/>
                <a:cs typeface="Arial" panose="020B0604020202020204" pitchFamily="34" charset="0"/>
              </a:rPr>
              <a:t>● </a:t>
            </a:r>
            <a:r>
              <a:rPr lang="fr-FR" sz="1200" dirty="0" smtClean="0"/>
              <a:t> </a:t>
            </a:r>
            <a:r>
              <a:rPr lang="fr-FR" sz="1200" b="1" dirty="0" smtClean="0"/>
              <a:t>RàPC &amp; segmentation d’images</a:t>
            </a:r>
            <a:r>
              <a:rPr lang="fr-FR" sz="1200" dirty="0" smtClean="0"/>
              <a:t>             Logique floue et relations spatiales         Contribution        Conclusion </a:t>
            </a:r>
          </a:p>
        </p:txBody>
      </p:sp>
      <p:cxnSp>
        <p:nvCxnSpPr>
          <p:cNvPr id="7" name="Connecteur droit 6"/>
          <p:cNvCxnSpPr/>
          <p:nvPr/>
        </p:nvCxnSpPr>
        <p:spPr>
          <a:xfrm>
            <a:off x="1604891" y="272124"/>
            <a:ext cx="10587109"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flipV="1">
            <a:off x="4015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6" name="Connecteur droit 15"/>
          <p:cNvCxnSpPr/>
          <p:nvPr/>
        </p:nvCxnSpPr>
        <p:spPr>
          <a:xfrm flipV="1">
            <a:off x="6600912"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7" name="Connecteur droit 16"/>
          <p:cNvCxnSpPr/>
          <p:nvPr/>
        </p:nvCxnSpPr>
        <p:spPr>
          <a:xfrm flipV="1">
            <a:off x="9054825" y="10868"/>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18" name="Connecteur droit 17"/>
          <p:cNvCxnSpPr/>
          <p:nvPr/>
        </p:nvCxnSpPr>
        <p:spPr>
          <a:xfrm flipV="1">
            <a:off x="10111740" y="0"/>
            <a:ext cx="3810" cy="272124"/>
          </a:xfrm>
          <a:prstGeom prst="line">
            <a:avLst/>
          </a:prstGeom>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3138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e">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4075</TotalTime>
  <Words>3590</Words>
  <Application>Microsoft Office PowerPoint</Application>
  <PresentationFormat>Grand écran</PresentationFormat>
  <Paragraphs>1019</Paragraphs>
  <Slides>59</Slides>
  <Notes>54</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59</vt:i4>
      </vt:variant>
    </vt:vector>
  </HeadingPairs>
  <TitlesOfParts>
    <vt:vector size="69" baseType="lpstr">
      <vt:lpstr>Arial</vt:lpstr>
      <vt:lpstr>Arimo</vt:lpstr>
      <vt:lpstr>Calibri</vt:lpstr>
      <vt:lpstr>Cambria Math</vt:lpstr>
      <vt:lpstr>Corbel</vt:lpstr>
      <vt:lpstr>Times New Roman</vt:lpstr>
      <vt:lpstr>Wingdings</vt:lpstr>
      <vt:lpstr>Wingdings 3</vt:lpstr>
      <vt:lpstr>Parallaxe</vt:lpstr>
      <vt:lpstr>Feuille de calcul</vt:lpstr>
      <vt:lpstr>Démonstrateur basé sur le Raisonnement à Partir de Cas (Intelligence Artificielle) pour l’aide au traitement d’images médicales du cancer du rein chez l’enfant</vt:lpstr>
      <vt:lpstr>Remerciements</vt:lpstr>
      <vt:lpstr>Plan</vt:lpstr>
      <vt:lpstr>Introduction</vt:lpstr>
      <vt:lpstr>Introduction</vt:lpstr>
      <vt:lpstr>Introduction</vt:lpstr>
      <vt:lpstr>Introduction</vt:lpstr>
      <vt:lpstr>Introduction</vt:lpstr>
      <vt:lpstr>Le RàPC pour le Traitement d’Images (TI)</vt:lpstr>
      <vt:lpstr>Le RàPC pour le Traitement d’Images (TI)</vt:lpstr>
      <vt:lpstr>Le RàPC pour le Traitement d’Images (TI)</vt:lpstr>
      <vt:lpstr>Le RàPC pour le Traitement d’Images (TI)</vt:lpstr>
      <vt:lpstr>Le RàPC pour le Traitement d’Images (TI)</vt:lpstr>
      <vt:lpstr>Le RàPC pour le Traitement d’Images (TI)</vt:lpstr>
      <vt:lpstr>Le RàPC pour le Traitement d’Images (TI)</vt:lpstr>
      <vt:lpstr>Présentation PowerPoint</vt:lpstr>
      <vt:lpstr>Le RàPC pour le Traitement d’Images (TI)</vt:lpstr>
      <vt:lpstr>Logique floue et relations spatiales</vt:lpstr>
      <vt:lpstr>Logique floue et relations spatiales</vt:lpstr>
      <vt:lpstr>Logique floue et relations spatiales</vt:lpstr>
      <vt:lpstr>Logique floue et relations spatiales</vt:lpstr>
      <vt:lpstr>Logique floue et relations spatiales</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Contribution et solution proposée</vt:lpstr>
      <vt:lpstr>Présentation PowerPoint</vt:lpstr>
      <vt:lpstr>Contribution et solution proposée</vt:lpstr>
      <vt:lpstr>Contribution et solution proposée</vt:lpstr>
      <vt:lpstr>Conclusion</vt:lpstr>
      <vt:lpstr>Bibliographie</vt:lpstr>
      <vt:lpstr>Présentation PowerPoint</vt:lpstr>
      <vt:lpstr>Contribution et solution proposée</vt:lpstr>
      <vt:lpstr>Segmentation d’images par RàPC et règles floues</vt:lpstr>
      <vt:lpstr> Plan</vt:lpstr>
      <vt:lpstr> I. Rappels sur la croissance de régions</vt:lpstr>
      <vt:lpstr> I. Rappels sur la croissance de régions</vt:lpstr>
      <vt:lpstr> I. Rappels sur le RàPC</vt:lpstr>
      <vt:lpstr> I. Rappels sur le RàPC</vt:lpstr>
      <vt:lpstr> II. Mesure de similarité entre cas</vt:lpstr>
      <vt:lpstr> II. Mesure de similarité entre cas</vt:lpstr>
      <vt:lpstr> II. Mesure de similarité entre cas</vt:lpstr>
      <vt:lpstr> II. Mesure de similarité entre cas</vt:lpstr>
      <vt:lpstr> II. Mesure de similarité entre cas</vt:lpstr>
      <vt:lpstr> II. Mesure de similarité entre cas</vt:lpstr>
      <vt:lpstr> II. Mesure de similarité entre cas</vt:lpstr>
      <vt:lpstr> III. Adaptation de la position des germes</vt:lpstr>
      <vt:lpstr> IV. Expériences et résultats</vt:lpstr>
      <vt:lpstr> IV. Expériences et résultats</vt:lpstr>
      <vt:lpstr> IV. Expériences et résultats</vt:lpstr>
      <vt:lpstr> IV. Résultats actuels</vt:lpstr>
      <vt:lpstr> 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d’Images Médicales par Deep Learning  –  Etude et Implémentation</dc:title>
  <dc:creator>lisa corbat</dc:creator>
  <cp:lastModifiedBy>Thibault</cp:lastModifiedBy>
  <cp:revision>360</cp:revision>
  <dcterms:created xsi:type="dcterms:W3CDTF">2017-06-14T13:15:58Z</dcterms:created>
  <dcterms:modified xsi:type="dcterms:W3CDTF">2017-09-07T15:11:15Z</dcterms:modified>
</cp:coreProperties>
</file>